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91" r:id="rId2"/>
    <p:sldId id="302" r:id="rId3"/>
    <p:sldId id="304" r:id="rId4"/>
    <p:sldId id="305" r:id="rId5"/>
    <p:sldId id="307" r:id="rId6"/>
    <p:sldId id="311" r:id="rId7"/>
    <p:sldId id="313" r:id="rId8"/>
    <p:sldId id="309" r:id="rId9"/>
    <p:sldId id="310" r:id="rId10"/>
    <p:sldId id="308" r:id="rId11"/>
    <p:sldId id="312" r:id="rId12"/>
    <p:sldId id="306" r:id="rId13"/>
    <p:sldId id="278" r:id="rId14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99FF"/>
    <a:srgbClr val="0000FF"/>
    <a:srgbClr val="7E87BC"/>
    <a:srgbClr val="6666FF"/>
    <a:srgbClr val="DCE6F2"/>
    <a:srgbClr val="FF9900"/>
    <a:srgbClr val="99663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992" autoAdjust="0"/>
    <p:restoredTop sz="92755" autoAdjust="0"/>
  </p:normalViewPr>
  <p:slideViewPr>
    <p:cSldViewPr>
      <p:cViewPr>
        <p:scale>
          <a:sx n="70" d="100"/>
          <a:sy n="70" d="100"/>
        </p:scale>
        <p:origin x="-1410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488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image" Target="../media/image5.jpeg"/><Relationship Id="rId4" Type="http://schemas.openxmlformats.org/officeDocument/2006/relationships/image" Target="../media/image8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61.jpeg"/><Relationship Id="rId1" Type="http://schemas.openxmlformats.org/officeDocument/2006/relationships/image" Target="../media/image5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8CF2786-6B46-47CA-8BD8-F88B6FF4C8EE}" type="doc">
      <dgm:prSet loTypeId="urn:microsoft.com/office/officeart/2005/8/layout/pyramid2" loCatId="list" qsTypeId="urn:microsoft.com/office/officeart/2005/8/quickstyle/simple1" qsCatId="simple" csTypeId="urn:microsoft.com/office/officeart/2005/8/colors/colorful5" csCatId="colorful" phldr="1"/>
      <dgm:spPr/>
    </dgm:pt>
    <dgm:pt modelId="{E1A9320A-9221-4690-9158-BAE55A06DE4F}">
      <dgm:prSet phldrT="[Текст]"/>
      <dgm:spPr/>
      <dgm:t>
        <a:bodyPr/>
        <a:lstStyle/>
        <a:p>
          <a:r>
            <a:rPr lang="ru-RU" dirty="0"/>
            <a:t>"олимпийская сборная"</a:t>
          </a:r>
        </a:p>
      </dgm:t>
    </dgm:pt>
    <dgm:pt modelId="{A67FCD7F-8BB6-4AA5-924A-D4A46BD6FEFF}" type="parTrans" cxnId="{52B00B94-2F78-4D40-B0ED-715A603203C3}">
      <dgm:prSet/>
      <dgm:spPr/>
      <dgm:t>
        <a:bodyPr/>
        <a:lstStyle/>
        <a:p>
          <a:endParaRPr lang="ru-RU"/>
        </a:p>
      </dgm:t>
    </dgm:pt>
    <dgm:pt modelId="{585E0182-2525-4F7F-A98C-723EAC0EEB6D}" type="sibTrans" cxnId="{52B00B94-2F78-4D40-B0ED-715A603203C3}">
      <dgm:prSet/>
      <dgm:spPr/>
      <dgm:t>
        <a:bodyPr/>
        <a:lstStyle/>
        <a:p>
          <a:endParaRPr lang="ru-RU"/>
        </a:p>
      </dgm:t>
    </dgm:pt>
    <dgm:pt modelId="{67C63539-2AA4-498B-8E48-2A41A2DD929D}">
      <dgm:prSet phldrT="[Текст]"/>
      <dgm:spPr/>
      <dgm:t>
        <a:bodyPr/>
        <a:lstStyle/>
        <a:p>
          <a:r>
            <a:rPr lang="ru-RU" dirty="0"/>
            <a:t>"увлеченные"</a:t>
          </a:r>
        </a:p>
      </dgm:t>
    </dgm:pt>
    <dgm:pt modelId="{DF46D085-20AB-4A78-8966-95648A680C30}" type="parTrans" cxnId="{3A8C4630-78B1-451F-A0DB-7E4C470D2BA0}">
      <dgm:prSet/>
      <dgm:spPr/>
      <dgm:t>
        <a:bodyPr/>
        <a:lstStyle/>
        <a:p>
          <a:endParaRPr lang="ru-RU"/>
        </a:p>
      </dgm:t>
    </dgm:pt>
    <dgm:pt modelId="{E6FC74D9-1FB5-4C6F-82EE-6971810CBCF7}" type="sibTrans" cxnId="{3A8C4630-78B1-451F-A0DB-7E4C470D2BA0}">
      <dgm:prSet/>
      <dgm:spPr/>
      <dgm:t>
        <a:bodyPr/>
        <a:lstStyle/>
        <a:p>
          <a:endParaRPr lang="ru-RU"/>
        </a:p>
      </dgm:t>
    </dgm:pt>
    <dgm:pt modelId="{290CFAA4-2434-4FFA-8814-D350E7A3B6F3}">
      <dgm:prSet phldrT="[Текст]"/>
      <dgm:spPr/>
      <dgm:t>
        <a:bodyPr/>
        <a:lstStyle/>
        <a:p>
          <a:r>
            <a:rPr lang="ru-RU" dirty="0"/>
            <a:t>"массовый спорт"</a:t>
          </a:r>
        </a:p>
        <a:p>
          <a:r>
            <a:rPr lang="ru-RU" dirty="0"/>
            <a:t>не проявились</a:t>
          </a:r>
        </a:p>
      </dgm:t>
    </dgm:pt>
    <dgm:pt modelId="{22175A23-F061-4C21-8D4C-395B13118C9B}" type="parTrans" cxnId="{363D9DA6-47D6-4FD9-A63F-A22DD34921C1}">
      <dgm:prSet/>
      <dgm:spPr/>
      <dgm:t>
        <a:bodyPr/>
        <a:lstStyle/>
        <a:p>
          <a:endParaRPr lang="ru-RU"/>
        </a:p>
      </dgm:t>
    </dgm:pt>
    <dgm:pt modelId="{94F8368B-CAD5-43DC-BB59-5BBB88809F62}" type="sibTrans" cxnId="{363D9DA6-47D6-4FD9-A63F-A22DD34921C1}">
      <dgm:prSet/>
      <dgm:spPr/>
      <dgm:t>
        <a:bodyPr/>
        <a:lstStyle/>
        <a:p>
          <a:endParaRPr lang="ru-RU"/>
        </a:p>
      </dgm:t>
    </dgm:pt>
    <dgm:pt modelId="{34940267-00B1-41C2-B32F-CD9E9C95E9DF}" type="pres">
      <dgm:prSet presAssocID="{68CF2786-6B46-47CA-8BD8-F88B6FF4C8EE}" presName="compositeShape" presStyleCnt="0">
        <dgm:presLayoutVars>
          <dgm:dir/>
          <dgm:resizeHandles/>
        </dgm:presLayoutVars>
      </dgm:prSet>
      <dgm:spPr/>
    </dgm:pt>
    <dgm:pt modelId="{04B35795-FCB1-4098-AA4E-3F5E36EBA0E6}" type="pres">
      <dgm:prSet presAssocID="{68CF2786-6B46-47CA-8BD8-F88B6FF4C8EE}" presName="pyramid" presStyleLbl="node1" presStyleIdx="0" presStyleCnt="1" custLinFactNeighborX="-26000"/>
      <dgm:spPr/>
    </dgm:pt>
    <dgm:pt modelId="{FB0CB907-A472-430F-A29F-14888367DF77}" type="pres">
      <dgm:prSet presAssocID="{68CF2786-6B46-47CA-8BD8-F88B6FF4C8EE}" presName="theList" presStyleCnt="0"/>
      <dgm:spPr/>
    </dgm:pt>
    <dgm:pt modelId="{770CED9D-E73D-428A-81CD-5F0BFCEBE6C9}" type="pres">
      <dgm:prSet presAssocID="{E1A9320A-9221-4690-9158-BAE55A06DE4F}" presName="a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86B51A-1A92-4173-A3DE-FB261C42D159}" type="pres">
      <dgm:prSet presAssocID="{E1A9320A-9221-4690-9158-BAE55A06DE4F}" presName="aSpace" presStyleCnt="0"/>
      <dgm:spPr/>
    </dgm:pt>
    <dgm:pt modelId="{15010A44-DD27-4ACC-A11A-7014A4B9BFE9}" type="pres">
      <dgm:prSet presAssocID="{67C63539-2AA4-498B-8E48-2A41A2DD929D}" presName="a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C20E3A-2F25-44A0-84A4-592645536A07}" type="pres">
      <dgm:prSet presAssocID="{67C63539-2AA4-498B-8E48-2A41A2DD929D}" presName="aSpace" presStyleCnt="0"/>
      <dgm:spPr/>
    </dgm:pt>
    <dgm:pt modelId="{DE7F4D74-C784-4707-B8B6-67FE6270AE60}" type="pres">
      <dgm:prSet presAssocID="{290CFAA4-2434-4FFA-8814-D350E7A3B6F3}" presName="a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2D1544-5DB7-4773-AE35-AE0C5245043E}" type="pres">
      <dgm:prSet presAssocID="{290CFAA4-2434-4FFA-8814-D350E7A3B6F3}" presName="aSpace" presStyleCnt="0"/>
      <dgm:spPr/>
    </dgm:pt>
  </dgm:ptLst>
  <dgm:cxnLst>
    <dgm:cxn modelId="{52B00B94-2F78-4D40-B0ED-715A603203C3}" srcId="{68CF2786-6B46-47CA-8BD8-F88B6FF4C8EE}" destId="{E1A9320A-9221-4690-9158-BAE55A06DE4F}" srcOrd="0" destOrd="0" parTransId="{A67FCD7F-8BB6-4AA5-924A-D4A46BD6FEFF}" sibTransId="{585E0182-2525-4F7F-A98C-723EAC0EEB6D}"/>
    <dgm:cxn modelId="{3A8C4630-78B1-451F-A0DB-7E4C470D2BA0}" srcId="{68CF2786-6B46-47CA-8BD8-F88B6FF4C8EE}" destId="{67C63539-2AA4-498B-8E48-2A41A2DD929D}" srcOrd="1" destOrd="0" parTransId="{DF46D085-20AB-4A78-8966-95648A680C30}" sibTransId="{E6FC74D9-1FB5-4C6F-82EE-6971810CBCF7}"/>
    <dgm:cxn modelId="{6A18C5B8-806B-4013-BAB4-F5EEC4C2067F}" type="presOf" srcId="{67C63539-2AA4-498B-8E48-2A41A2DD929D}" destId="{15010A44-DD27-4ACC-A11A-7014A4B9BFE9}" srcOrd="0" destOrd="0" presId="urn:microsoft.com/office/officeart/2005/8/layout/pyramid2"/>
    <dgm:cxn modelId="{FA8ACD25-143C-43D6-A090-3F88EB13C556}" type="presOf" srcId="{290CFAA4-2434-4FFA-8814-D350E7A3B6F3}" destId="{DE7F4D74-C784-4707-B8B6-67FE6270AE60}" srcOrd="0" destOrd="0" presId="urn:microsoft.com/office/officeart/2005/8/layout/pyramid2"/>
    <dgm:cxn modelId="{3DB0FC52-F612-4D72-8359-828D19B3E795}" type="presOf" srcId="{E1A9320A-9221-4690-9158-BAE55A06DE4F}" destId="{770CED9D-E73D-428A-81CD-5F0BFCEBE6C9}" srcOrd="0" destOrd="0" presId="urn:microsoft.com/office/officeart/2005/8/layout/pyramid2"/>
    <dgm:cxn modelId="{363D9DA6-47D6-4FD9-A63F-A22DD34921C1}" srcId="{68CF2786-6B46-47CA-8BD8-F88B6FF4C8EE}" destId="{290CFAA4-2434-4FFA-8814-D350E7A3B6F3}" srcOrd="2" destOrd="0" parTransId="{22175A23-F061-4C21-8D4C-395B13118C9B}" sibTransId="{94F8368B-CAD5-43DC-BB59-5BBB88809F62}"/>
    <dgm:cxn modelId="{6EA668BF-9349-4A0D-8877-F662994543B5}" type="presOf" srcId="{68CF2786-6B46-47CA-8BD8-F88B6FF4C8EE}" destId="{34940267-00B1-41C2-B32F-CD9E9C95E9DF}" srcOrd="0" destOrd="0" presId="urn:microsoft.com/office/officeart/2005/8/layout/pyramid2"/>
    <dgm:cxn modelId="{5E4416D0-BDBD-48D3-828D-B106D07D279E}" type="presParOf" srcId="{34940267-00B1-41C2-B32F-CD9E9C95E9DF}" destId="{04B35795-FCB1-4098-AA4E-3F5E36EBA0E6}" srcOrd="0" destOrd="0" presId="urn:microsoft.com/office/officeart/2005/8/layout/pyramid2"/>
    <dgm:cxn modelId="{FF6C1F44-D49C-470B-AE49-056B5BE518C4}" type="presParOf" srcId="{34940267-00B1-41C2-B32F-CD9E9C95E9DF}" destId="{FB0CB907-A472-430F-A29F-14888367DF77}" srcOrd="1" destOrd="0" presId="urn:microsoft.com/office/officeart/2005/8/layout/pyramid2"/>
    <dgm:cxn modelId="{4C4E5B13-FC79-43DC-98E1-0BEEA23F7775}" type="presParOf" srcId="{FB0CB907-A472-430F-A29F-14888367DF77}" destId="{770CED9D-E73D-428A-81CD-5F0BFCEBE6C9}" srcOrd="0" destOrd="0" presId="urn:microsoft.com/office/officeart/2005/8/layout/pyramid2"/>
    <dgm:cxn modelId="{CD02F265-9206-42F8-B4D1-D7FDCAB1CCED}" type="presParOf" srcId="{FB0CB907-A472-430F-A29F-14888367DF77}" destId="{7C86B51A-1A92-4173-A3DE-FB261C42D159}" srcOrd="1" destOrd="0" presId="urn:microsoft.com/office/officeart/2005/8/layout/pyramid2"/>
    <dgm:cxn modelId="{EEAEBE50-6F32-4EFD-B323-80E2B5B8F7C1}" type="presParOf" srcId="{FB0CB907-A472-430F-A29F-14888367DF77}" destId="{15010A44-DD27-4ACC-A11A-7014A4B9BFE9}" srcOrd="2" destOrd="0" presId="urn:microsoft.com/office/officeart/2005/8/layout/pyramid2"/>
    <dgm:cxn modelId="{B94D072D-E143-4021-A4DA-256A4897E9B9}" type="presParOf" srcId="{FB0CB907-A472-430F-A29F-14888367DF77}" destId="{E3C20E3A-2F25-44A0-84A4-592645536A07}" srcOrd="3" destOrd="0" presId="urn:microsoft.com/office/officeart/2005/8/layout/pyramid2"/>
    <dgm:cxn modelId="{5D74DD2E-888E-45E0-B7E9-1FAD6035BF1A}" type="presParOf" srcId="{FB0CB907-A472-430F-A29F-14888367DF77}" destId="{DE7F4D74-C784-4707-B8B6-67FE6270AE60}" srcOrd="4" destOrd="0" presId="urn:microsoft.com/office/officeart/2005/8/layout/pyramid2"/>
    <dgm:cxn modelId="{D6827B91-7B89-453F-A92D-9997F49734B1}" type="presParOf" srcId="{FB0CB907-A472-430F-A29F-14888367DF77}" destId="{382D1544-5DB7-4773-AE35-AE0C5245043E}" srcOrd="5" destOrd="0" presId="urn:microsoft.com/office/officeart/2005/8/layout/pyramid2"/>
  </dgm:cxnLst>
  <dgm:bg/>
  <dgm:whole/>
  <dgm:extLst>
    <a:ext uri="http://schemas.microsoft.com/office/drawing/2008/diagram">
      <dsp:dataModelExt xmlns=""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C3B6A01-E7C6-4AA6-B032-0CDA76AF2E5A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AECC861-A51E-423F-81A6-06CBB56A9E59}">
      <dgm:prSet phldrT="[Текст]" custT="1"/>
      <dgm:spPr/>
      <dgm:t>
        <a:bodyPr/>
        <a:lstStyle/>
        <a:p>
          <a:r>
            <a:rPr lang="ru-RU" sz="2400" dirty="0" smtClean="0"/>
            <a:t>Индивидуальное сопровождение высокомотивированных школьников</a:t>
          </a:r>
          <a:endParaRPr lang="ru-RU" sz="2400" dirty="0"/>
        </a:p>
      </dgm:t>
    </dgm:pt>
    <dgm:pt modelId="{96BC47A2-81A2-42E2-8A44-D2D5D9AD4261}" type="parTrans" cxnId="{E4C2C200-9F39-4A2E-BCA4-611A06EED08B}">
      <dgm:prSet/>
      <dgm:spPr/>
      <dgm:t>
        <a:bodyPr/>
        <a:lstStyle/>
        <a:p>
          <a:endParaRPr lang="ru-RU"/>
        </a:p>
      </dgm:t>
    </dgm:pt>
    <dgm:pt modelId="{55E0ED61-3671-403D-9C14-9C5117528DFC}" type="sibTrans" cxnId="{E4C2C200-9F39-4A2E-BCA4-611A06EED08B}">
      <dgm:prSet/>
      <dgm:spPr/>
      <dgm:t>
        <a:bodyPr/>
        <a:lstStyle/>
        <a:p>
          <a:endParaRPr lang="ru-RU"/>
        </a:p>
      </dgm:t>
    </dgm:pt>
    <dgm:pt modelId="{4477E247-ACFC-4856-93D3-2F095DE10487}">
      <dgm:prSet phldrT="[Текст]" custT="1"/>
      <dgm:spPr/>
      <dgm:t>
        <a:bodyPr/>
        <a:lstStyle/>
        <a:p>
          <a:r>
            <a:rPr lang="ru-RU" sz="2400" dirty="0" smtClean="0"/>
            <a:t>Дистанционные формы работы с одаренными детьми</a:t>
          </a:r>
          <a:endParaRPr lang="ru-RU" sz="2400" dirty="0"/>
        </a:p>
      </dgm:t>
    </dgm:pt>
    <dgm:pt modelId="{B22A6A86-6F11-489C-8CE1-A12555C6DC24}" type="parTrans" cxnId="{C6D9BE76-95B1-4E6A-97E3-BA5F47BB98A3}">
      <dgm:prSet/>
      <dgm:spPr/>
      <dgm:t>
        <a:bodyPr/>
        <a:lstStyle/>
        <a:p>
          <a:endParaRPr lang="ru-RU"/>
        </a:p>
      </dgm:t>
    </dgm:pt>
    <dgm:pt modelId="{F7029297-EF70-4869-B451-BF824F136832}" type="sibTrans" cxnId="{C6D9BE76-95B1-4E6A-97E3-BA5F47BB98A3}">
      <dgm:prSet/>
      <dgm:spPr/>
      <dgm:t>
        <a:bodyPr/>
        <a:lstStyle/>
        <a:p>
          <a:endParaRPr lang="ru-RU"/>
        </a:p>
      </dgm:t>
    </dgm:pt>
    <dgm:pt modelId="{9AB53B2A-1772-452F-82F1-211171430A10}">
      <dgm:prSet phldrT="[Текст]" custT="1"/>
      <dgm:spPr/>
      <dgm:t>
        <a:bodyPr/>
        <a:lstStyle/>
        <a:p>
          <a:r>
            <a:rPr lang="ru-RU" sz="2400" dirty="0" smtClean="0"/>
            <a:t>Стажировка педагогов, осуществляющих работу с высокомотивированными детьми </a:t>
          </a:r>
          <a:endParaRPr lang="ru-RU" sz="2400" dirty="0"/>
        </a:p>
      </dgm:t>
    </dgm:pt>
    <dgm:pt modelId="{4479DC94-3F17-40A9-9C7C-9B19DBCE772A}" type="parTrans" cxnId="{D55124B5-E287-45E0-BB3F-3F4C32E0ACFD}">
      <dgm:prSet/>
      <dgm:spPr/>
      <dgm:t>
        <a:bodyPr/>
        <a:lstStyle/>
        <a:p>
          <a:endParaRPr lang="ru-RU"/>
        </a:p>
      </dgm:t>
    </dgm:pt>
    <dgm:pt modelId="{46E3255D-BFE3-426D-8BC7-2B5E5A85B104}" type="sibTrans" cxnId="{D55124B5-E287-45E0-BB3F-3F4C32E0ACFD}">
      <dgm:prSet/>
      <dgm:spPr/>
      <dgm:t>
        <a:bodyPr/>
        <a:lstStyle/>
        <a:p>
          <a:endParaRPr lang="ru-RU"/>
        </a:p>
      </dgm:t>
    </dgm:pt>
    <dgm:pt modelId="{A4D33357-D07C-4FA8-935A-D20FD54610FF}">
      <dgm:prSet phldrT="[Текст]" custT="1"/>
      <dgm:spPr/>
      <dgm:t>
        <a:bodyPr/>
        <a:lstStyle/>
        <a:p>
          <a:r>
            <a:rPr lang="ru-RU" sz="1400" dirty="0" smtClean="0">
              <a:latin typeface="Cambria" pitchFamily="18" charset="0"/>
            </a:rPr>
            <a:t>Увеличение числа школьников, принявших участие во всероссийских и окружных олимпиадах по общеобразовательным предметам и профилям, соответствующим специальностям высшего образования, на базе ведущих университетов края: ФГАОУ ВПО "Сибирский федеральный университет", ФГБОУ ВПО «Сибирский государственный технологический университет», ФГБОУ ВПО «Сибирский государственный аэрокосмический университет имени академика М.Ф. </a:t>
          </a:r>
          <a:r>
            <a:rPr lang="ru-RU" sz="1400" dirty="0" err="1" smtClean="0">
              <a:latin typeface="Cambria" pitchFamily="18" charset="0"/>
            </a:rPr>
            <a:t>Решетнева</a:t>
          </a:r>
          <a:r>
            <a:rPr lang="ru-RU" sz="1400" dirty="0" smtClean="0">
              <a:latin typeface="Cambria" pitchFamily="18" charset="0"/>
            </a:rPr>
            <a:t>» школьников </a:t>
          </a:r>
          <a:endParaRPr lang="ru-RU" sz="1400" dirty="0"/>
        </a:p>
      </dgm:t>
    </dgm:pt>
    <dgm:pt modelId="{A2EE2FBA-08B1-42B5-B387-E1E16E3ACA31}" type="parTrans" cxnId="{3688B944-C771-413D-9A93-901EA7CF71A5}">
      <dgm:prSet/>
      <dgm:spPr/>
      <dgm:t>
        <a:bodyPr/>
        <a:lstStyle/>
        <a:p>
          <a:endParaRPr lang="ru-RU"/>
        </a:p>
      </dgm:t>
    </dgm:pt>
    <dgm:pt modelId="{C2F620F8-C0C2-43DE-AB60-C6C871B9F7FF}" type="sibTrans" cxnId="{3688B944-C771-413D-9A93-901EA7CF71A5}">
      <dgm:prSet/>
      <dgm:spPr/>
      <dgm:t>
        <a:bodyPr/>
        <a:lstStyle/>
        <a:p>
          <a:endParaRPr lang="ru-RU"/>
        </a:p>
      </dgm:t>
    </dgm:pt>
    <dgm:pt modelId="{3C7D4126-DB76-4C87-9469-80898EE8CB45}" type="pres">
      <dgm:prSet presAssocID="{3C3B6A01-E7C6-4AA6-B032-0CDA76AF2E5A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A1C1029-6D9E-4F28-B662-5E60C58DCC3B}" type="pres">
      <dgm:prSet presAssocID="{2AECC861-A51E-423F-81A6-06CBB56A9E59}" presName="comp" presStyleCnt="0"/>
      <dgm:spPr/>
      <dgm:t>
        <a:bodyPr/>
        <a:lstStyle/>
        <a:p>
          <a:endParaRPr lang="ru-RU"/>
        </a:p>
      </dgm:t>
    </dgm:pt>
    <dgm:pt modelId="{C09040D4-2385-45DE-A1B8-AEF9306341DF}" type="pres">
      <dgm:prSet presAssocID="{2AECC861-A51E-423F-81A6-06CBB56A9E59}" presName="box" presStyleLbl="node1" presStyleIdx="0" presStyleCnt="4"/>
      <dgm:spPr/>
      <dgm:t>
        <a:bodyPr/>
        <a:lstStyle/>
        <a:p>
          <a:endParaRPr lang="ru-RU"/>
        </a:p>
      </dgm:t>
    </dgm:pt>
    <dgm:pt modelId="{9EFCD6B2-890F-48DB-B4AE-CFDF2EBC502C}" type="pres">
      <dgm:prSet presAssocID="{2AECC861-A51E-423F-81A6-06CBB56A9E59}" presName="img" presStyleLbl="fgImgPlace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4F85DFEF-D3F5-4485-B7C5-748C7586C9EF}" type="pres">
      <dgm:prSet presAssocID="{2AECC861-A51E-423F-81A6-06CBB56A9E59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33F0AA-7C48-401C-8FA6-D07D21367500}" type="pres">
      <dgm:prSet presAssocID="{55E0ED61-3671-403D-9C14-9C5117528DFC}" presName="spacer" presStyleCnt="0"/>
      <dgm:spPr/>
      <dgm:t>
        <a:bodyPr/>
        <a:lstStyle/>
        <a:p>
          <a:endParaRPr lang="ru-RU"/>
        </a:p>
      </dgm:t>
    </dgm:pt>
    <dgm:pt modelId="{A789109D-EC84-4A33-90FE-94F3BC2842B8}" type="pres">
      <dgm:prSet presAssocID="{4477E247-ACFC-4856-93D3-2F095DE10487}" presName="comp" presStyleCnt="0"/>
      <dgm:spPr/>
      <dgm:t>
        <a:bodyPr/>
        <a:lstStyle/>
        <a:p>
          <a:endParaRPr lang="ru-RU"/>
        </a:p>
      </dgm:t>
    </dgm:pt>
    <dgm:pt modelId="{C80FF828-65DD-4B5B-B658-075570452E7A}" type="pres">
      <dgm:prSet presAssocID="{4477E247-ACFC-4856-93D3-2F095DE10487}" presName="box" presStyleLbl="node1" presStyleIdx="1" presStyleCnt="4"/>
      <dgm:spPr/>
      <dgm:t>
        <a:bodyPr/>
        <a:lstStyle/>
        <a:p>
          <a:endParaRPr lang="ru-RU"/>
        </a:p>
      </dgm:t>
    </dgm:pt>
    <dgm:pt modelId="{6EA3BF8C-DE37-4557-A6DE-C354F22DB766}" type="pres">
      <dgm:prSet presAssocID="{4477E247-ACFC-4856-93D3-2F095DE10487}" presName="img" presStyleLbl="fgImgPlace1" presStyleIdx="1" presStyleCnt="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9E36290A-20F2-4519-8F82-EAA9AA7E475D}" type="pres">
      <dgm:prSet presAssocID="{4477E247-ACFC-4856-93D3-2F095DE10487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0EC41D-B38A-4128-B107-D3E393479BB4}" type="pres">
      <dgm:prSet presAssocID="{F7029297-EF70-4869-B451-BF824F136832}" presName="spacer" presStyleCnt="0"/>
      <dgm:spPr/>
      <dgm:t>
        <a:bodyPr/>
        <a:lstStyle/>
        <a:p>
          <a:endParaRPr lang="ru-RU"/>
        </a:p>
      </dgm:t>
    </dgm:pt>
    <dgm:pt modelId="{D2C088ED-6F0F-485F-BB00-A53E0C392D12}" type="pres">
      <dgm:prSet presAssocID="{9AB53B2A-1772-452F-82F1-211171430A10}" presName="comp" presStyleCnt="0"/>
      <dgm:spPr/>
      <dgm:t>
        <a:bodyPr/>
        <a:lstStyle/>
        <a:p>
          <a:endParaRPr lang="ru-RU"/>
        </a:p>
      </dgm:t>
    </dgm:pt>
    <dgm:pt modelId="{D0E04FA7-2D5D-4ECF-9AF7-5A423181D466}" type="pres">
      <dgm:prSet presAssocID="{9AB53B2A-1772-452F-82F1-211171430A10}" presName="box" presStyleLbl="node1" presStyleIdx="2" presStyleCnt="4"/>
      <dgm:spPr/>
      <dgm:t>
        <a:bodyPr/>
        <a:lstStyle/>
        <a:p>
          <a:endParaRPr lang="ru-RU"/>
        </a:p>
      </dgm:t>
    </dgm:pt>
    <dgm:pt modelId="{C9D73B96-F612-48F3-9A9B-C931BD2EB946}" type="pres">
      <dgm:prSet presAssocID="{9AB53B2A-1772-452F-82F1-211171430A10}" presName="img" presStyleLbl="fgImgPlace1" presStyleIdx="2" presStyleCnt="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19C5C644-DD88-4722-8BB9-69171EF0A5BD}" type="pres">
      <dgm:prSet presAssocID="{9AB53B2A-1772-452F-82F1-211171430A10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78A910-D73D-492A-9512-4D6C3ECB2017}" type="pres">
      <dgm:prSet presAssocID="{46E3255D-BFE3-426D-8BC7-2B5E5A85B104}" presName="spacer" presStyleCnt="0"/>
      <dgm:spPr/>
    </dgm:pt>
    <dgm:pt modelId="{36A9B690-82BA-430F-893E-3A69D34F21C4}" type="pres">
      <dgm:prSet presAssocID="{A4D33357-D07C-4FA8-935A-D20FD54610FF}" presName="comp" presStyleCnt="0"/>
      <dgm:spPr/>
    </dgm:pt>
    <dgm:pt modelId="{03DBD74A-38D1-4880-80FA-F1321609C8EB}" type="pres">
      <dgm:prSet presAssocID="{A4D33357-D07C-4FA8-935A-D20FD54610FF}" presName="box" presStyleLbl="node1" presStyleIdx="3" presStyleCnt="4" custScaleY="135689"/>
      <dgm:spPr/>
      <dgm:t>
        <a:bodyPr/>
        <a:lstStyle/>
        <a:p>
          <a:endParaRPr lang="ru-RU"/>
        </a:p>
      </dgm:t>
    </dgm:pt>
    <dgm:pt modelId="{D6C42080-A836-4094-BF7B-F46CF10FAE04}" type="pres">
      <dgm:prSet presAssocID="{A4D33357-D07C-4FA8-935A-D20FD54610FF}" presName="img" presStyleLbl="fgImgPlace1" presStyleIdx="3" presStyleCnt="4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A0F60CFB-1EBE-42F5-BB1C-50CF480D944B}" type="pres">
      <dgm:prSet presAssocID="{A4D33357-D07C-4FA8-935A-D20FD54610FF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CDD01E0-F7F0-43C9-BE95-428BD97AECB9}" type="presOf" srcId="{3C3B6A01-E7C6-4AA6-B032-0CDA76AF2E5A}" destId="{3C7D4126-DB76-4C87-9469-80898EE8CB45}" srcOrd="0" destOrd="0" presId="urn:microsoft.com/office/officeart/2005/8/layout/vList4"/>
    <dgm:cxn modelId="{CCB77F06-AD97-4F08-A80A-97FEA3C454BB}" type="presOf" srcId="{9AB53B2A-1772-452F-82F1-211171430A10}" destId="{D0E04FA7-2D5D-4ECF-9AF7-5A423181D466}" srcOrd="0" destOrd="0" presId="urn:microsoft.com/office/officeart/2005/8/layout/vList4"/>
    <dgm:cxn modelId="{913AFDDC-9E0E-47E1-959E-E3E450555CFB}" type="presOf" srcId="{A4D33357-D07C-4FA8-935A-D20FD54610FF}" destId="{03DBD74A-38D1-4880-80FA-F1321609C8EB}" srcOrd="0" destOrd="0" presId="urn:microsoft.com/office/officeart/2005/8/layout/vList4"/>
    <dgm:cxn modelId="{1B5DB8A1-DE8A-4E37-972A-DE756EDA3066}" type="presOf" srcId="{4477E247-ACFC-4856-93D3-2F095DE10487}" destId="{C80FF828-65DD-4B5B-B658-075570452E7A}" srcOrd="0" destOrd="0" presId="urn:microsoft.com/office/officeart/2005/8/layout/vList4"/>
    <dgm:cxn modelId="{D969D662-8942-4F47-9816-EC40D0C87449}" type="presOf" srcId="{9AB53B2A-1772-452F-82F1-211171430A10}" destId="{19C5C644-DD88-4722-8BB9-69171EF0A5BD}" srcOrd="1" destOrd="0" presId="urn:microsoft.com/office/officeart/2005/8/layout/vList4"/>
    <dgm:cxn modelId="{28449ADD-C218-414F-84AB-EF236863308D}" type="presOf" srcId="{2AECC861-A51E-423F-81A6-06CBB56A9E59}" destId="{C09040D4-2385-45DE-A1B8-AEF9306341DF}" srcOrd="0" destOrd="0" presId="urn:microsoft.com/office/officeart/2005/8/layout/vList4"/>
    <dgm:cxn modelId="{E4C2C200-9F39-4A2E-BCA4-611A06EED08B}" srcId="{3C3B6A01-E7C6-4AA6-B032-0CDA76AF2E5A}" destId="{2AECC861-A51E-423F-81A6-06CBB56A9E59}" srcOrd="0" destOrd="0" parTransId="{96BC47A2-81A2-42E2-8A44-D2D5D9AD4261}" sibTransId="{55E0ED61-3671-403D-9C14-9C5117528DFC}"/>
    <dgm:cxn modelId="{B039AF56-70E8-455D-988D-A79C5A85FCAC}" type="presOf" srcId="{A4D33357-D07C-4FA8-935A-D20FD54610FF}" destId="{A0F60CFB-1EBE-42F5-BB1C-50CF480D944B}" srcOrd="1" destOrd="0" presId="urn:microsoft.com/office/officeart/2005/8/layout/vList4"/>
    <dgm:cxn modelId="{3688B944-C771-413D-9A93-901EA7CF71A5}" srcId="{3C3B6A01-E7C6-4AA6-B032-0CDA76AF2E5A}" destId="{A4D33357-D07C-4FA8-935A-D20FD54610FF}" srcOrd="3" destOrd="0" parTransId="{A2EE2FBA-08B1-42B5-B387-E1E16E3ACA31}" sibTransId="{C2F620F8-C0C2-43DE-AB60-C6C871B9F7FF}"/>
    <dgm:cxn modelId="{37B5E1C4-2A0E-4E31-A961-29C42C31BF4B}" type="presOf" srcId="{4477E247-ACFC-4856-93D3-2F095DE10487}" destId="{9E36290A-20F2-4519-8F82-EAA9AA7E475D}" srcOrd="1" destOrd="0" presId="urn:microsoft.com/office/officeart/2005/8/layout/vList4"/>
    <dgm:cxn modelId="{C6D9BE76-95B1-4E6A-97E3-BA5F47BB98A3}" srcId="{3C3B6A01-E7C6-4AA6-B032-0CDA76AF2E5A}" destId="{4477E247-ACFC-4856-93D3-2F095DE10487}" srcOrd="1" destOrd="0" parTransId="{B22A6A86-6F11-489C-8CE1-A12555C6DC24}" sibTransId="{F7029297-EF70-4869-B451-BF824F136832}"/>
    <dgm:cxn modelId="{A8DEA2FF-1023-4093-BB3E-C8A2F7154D46}" type="presOf" srcId="{2AECC861-A51E-423F-81A6-06CBB56A9E59}" destId="{4F85DFEF-D3F5-4485-B7C5-748C7586C9EF}" srcOrd="1" destOrd="0" presId="urn:microsoft.com/office/officeart/2005/8/layout/vList4"/>
    <dgm:cxn modelId="{D55124B5-E287-45E0-BB3F-3F4C32E0ACFD}" srcId="{3C3B6A01-E7C6-4AA6-B032-0CDA76AF2E5A}" destId="{9AB53B2A-1772-452F-82F1-211171430A10}" srcOrd="2" destOrd="0" parTransId="{4479DC94-3F17-40A9-9C7C-9B19DBCE772A}" sibTransId="{46E3255D-BFE3-426D-8BC7-2B5E5A85B104}"/>
    <dgm:cxn modelId="{DE41FD17-E26E-461E-A432-6BB29F59DCB7}" type="presParOf" srcId="{3C7D4126-DB76-4C87-9469-80898EE8CB45}" destId="{7A1C1029-6D9E-4F28-B662-5E60C58DCC3B}" srcOrd="0" destOrd="0" presId="urn:microsoft.com/office/officeart/2005/8/layout/vList4"/>
    <dgm:cxn modelId="{DA1FCEFE-5AFC-4C79-BA12-55529EBB7EB1}" type="presParOf" srcId="{7A1C1029-6D9E-4F28-B662-5E60C58DCC3B}" destId="{C09040D4-2385-45DE-A1B8-AEF9306341DF}" srcOrd="0" destOrd="0" presId="urn:microsoft.com/office/officeart/2005/8/layout/vList4"/>
    <dgm:cxn modelId="{62259975-FC7B-459F-957C-DF69DEE08246}" type="presParOf" srcId="{7A1C1029-6D9E-4F28-B662-5E60C58DCC3B}" destId="{9EFCD6B2-890F-48DB-B4AE-CFDF2EBC502C}" srcOrd="1" destOrd="0" presId="urn:microsoft.com/office/officeart/2005/8/layout/vList4"/>
    <dgm:cxn modelId="{B00EC3D0-B99F-42B7-A614-D02466536AAD}" type="presParOf" srcId="{7A1C1029-6D9E-4F28-B662-5E60C58DCC3B}" destId="{4F85DFEF-D3F5-4485-B7C5-748C7586C9EF}" srcOrd="2" destOrd="0" presId="urn:microsoft.com/office/officeart/2005/8/layout/vList4"/>
    <dgm:cxn modelId="{1FC55462-A496-488F-9BD4-5129158B8224}" type="presParOf" srcId="{3C7D4126-DB76-4C87-9469-80898EE8CB45}" destId="{0733F0AA-7C48-401C-8FA6-D07D21367500}" srcOrd="1" destOrd="0" presId="urn:microsoft.com/office/officeart/2005/8/layout/vList4"/>
    <dgm:cxn modelId="{733E8E2B-7E05-4E51-8C9E-031607F9D871}" type="presParOf" srcId="{3C7D4126-DB76-4C87-9469-80898EE8CB45}" destId="{A789109D-EC84-4A33-90FE-94F3BC2842B8}" srcOrd="2" destOrd="0" presId="urn:microsoft.com/office/officeart/2005/8/layout/vList4"/>
    <dgm:cxn modelId="{5FF22891-89BE-4739-8E95-02D73EDA33AD}" type="presParOf" srcId="{A789109D-EC84-4A33-90FE-94F3BC2842B8}" destId="{C80FF828-65DD-4B5B-B658-075570452E7A}" srcOrd="0" destOrd="0" presId="urn:microsoft.com/office/officeart/2005/8/layout/vList4"/>
    <dgm:cxn modelId="{FFD45F4B-F74A-4196-AC86-6641A81B9C29}" type="presParOf" srcId="{A789109D-EC84-4A33-90FE-94F3BC2842B8}" destId="{6EA3BF8C-DE37-4557-A6DE-C354F22DB766}" srcOrd="1" destOrd="0" presId="urn:microsoft.com/office/officeart/2005/8/layout/vList4"/>
    <dgm:cxn modelId="{FF4EBD7A-A850-450C-B2E7-33C2672D4195}" type="presParOf" srcId="{A789109D-EC84-4A33-90FE-94F3BC2842B8}" destId="{9E36290A-20F2-4519-8F82-EAA9AA7E475D}" srcOrd="2" destOrd="0" presId="urn:microsoft.com/office/officeart/2005/8/layout/vList4"/>
    <dgm:cxn modelId="{57202E02-6623-4C6A-BD06-6F36B7351DA4}" type="presParOf" srcId="{3C7D4126-DB76-4C87-9469-80898EE8CB45}" destId="{A70EC41D-B38A-4128-B107-D3E393479BB4}" srcOrd="3" destOrd="0" presId="urn:microsoft.com/office/officeart/2005/8/layout/vList4"/>
    <dgm:cxn modelId="{9152A29E-8C86-4937-8AD1-AE2552BCD62C}" type="presParOf" srcId="{3C7D4126-DB76-4C87-9469-80898EE8CB45}" destId="{D2C088ED-6F0F-485F-BB00-A53E0C392D12}" srcOrd="4" destOrd="0" presId="urn:microsoft.com/office/officeart/2005/8/layout/vList4"/>
    <dgm:cxn modelId="{67620112-4FD1-4E31-B2A5-CEFC6DAF41D4}" type="presParOf" srcId="{D2C088ED-6F0F-485F-BB00-A53E0C392D12}" destId="{D0E04FA7-2D5D-4ECF-9AF7-5A423181D466}" srcOrd="0" destOrd="0" presId="urn:microsoft.com/office/officeart/2005/8/layout/vList4"/>
    <dgm:cxn modelId="{ACF4D33D-9745-4F36-9155-E85CB0BC28FD}" type="presParOf" srcId="{D2C088ED-6F0F-485F-BB00-A53E0C392D12}" destId="{C9D73B96-F612-48F3-9A9B-C931BD2EB946}" srcOrd="1" destOrd="0" presId="urn:microsoft.com/office/officeart/2005/8/layout/vList4"/>
    <dgm:cxn modelId="{5661DBDA-7F92-4D5B-AA82-FE1FE6A74302}" type="presParOf" srcId="{D2C088ED-6F0F-485F-BB00-A53E0C392D12}" destId="{19C5C644-DD88-4722-8BB9-69171EF0A5BD}" srcOrd="2" destOrd="0" presId="urn:microsoft.com/office/officeart/2005/8/layout/vList4"/>
    <dgm:cxn modelId="{3A11B89C-48A3-48F0-8732-40E25C071532}" type="presParOf" srcId="{3C7D4126-DB76-4C87-9469-80898EE8CB45}" destId="{9078A910-D73D-492A-9512-4D6C3ECB2017}" srcOrd="5" destOrd="0" presId="urn:microsoft.com/office/officeart/2005/8/layout/vList4"/>
    <dgm:cxn modelId="{77CAF6C1-C743-4E7B-A960-E995A2A2F9C8}" type="presParOf" srcId="{3C7D4126-DB76-4C87-9469-80898EE8CB45}" destId="{36A9B690-82BA-430F-893E-3A69D34F21C4}" srcOrd="6" destOrd="0" presId="urn:microsoft.com/office/officeart/2005/8/layout/vList4"/>
    <dgm:cxn modelId="{E50A4A02-8889-4E8E-9178-E6AA595224F1}" type="presParOf" srcId="{36A9B690-82BA-430F-893E-3A69D34F21C4}" destId="{03DBD74A-38D1-4880-80FA-F1321609C8EB}" srcOrd="0" destOrd="0" presId="urn:microsoft.com/office/officeart/2005/8/layout/vList4"/>
    <dgm:cxn modelId="{CF46643A-A753-4DC3-B9D9-78F23A29D578}" type="presParOf" srcId="{36A9B690-82BA-430F-893E-3A69D34F21C4}" destId="{D6C42080-A836-4094-BF7B-F46CF10FAE04}" srcOrd="1" destOrd="0" presId="urn:microsoft.com/office/officeart/2005/8/layout/vList4"/>
    <dgm:cxn modelId="{C9DF3C5C-56E4-4618-8D75-5C816048BB4A}" type="presParOf" srcId="{36A9B690-82BA-430F-893E-3A69D34F21C4}" destId="{A0F60CFB-1EBE-42F5-BB1C-50CF480D944B}" srcOrd="2" destOrd="0" presId="urn:microsoft.com/office/officeart/2005/8/layout/vList4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4B35795-FCB1-4098-AA4E-3F5E36EBA0E6}">
      <dsp:nvSpPr>
        <dsp:cNvPr id="0" name=""/>
        <dsp:cNvSpPr/>
      </dsp:nvSpPr>
      <dsp:spPr>
        <a:xfrm>
          <a:off x="0" y="0"/>
          <a:ext cx="2944294" cy="2985120"/>
        </a:xfrm>
        <a:prstGeom prst="triangl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0CED9D-E73D-428A-81CD-5F0BFCEBE6C9}">
      <dsp:nvSpPr>
        <dsp:cNvPr id="0" name=""/>
        <dsp:cNvSpPr/>
      </dsp:nvSpPr>
      <dsp:spPr>
        <a:xfrm>
          <a:off x="1472147" y="300115"/>
          <a:ext cx="1913791" cy="70663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/>
            <a:t>"олимпийская сборная"</a:t>
          </a:r>
        </a:p>
      </dsp:txBody>
      <dsp:txXfrm>
        <a:off x="1472147" y="300115"/>
        <a:ext cx="1913791" cy="706633"/>
      </dsp:txXfrm>
    </dsp:sp>
    <dsp:sp modelId="{15010A44-DD27-4ACC-A11A-7014A4B9BFE9}">
      <dsp:nvSpPr>
        <dsp:cNvPr id="0" name=""/>
        <dsp:cNvSpPr/>
      </dsp:nvSpPr>
      <dsp:spPr>
        <a:xfrm>
          <a:off x="1472147" y="1095078"/>
          <a:ext cx="1913791" cy="70663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/>
            <a:t>"увлеченные"</a:t>
          </a:r>
        </a:p>
      </dsp:txBody>
      <dsp:txXfrm>
        <a:off x="1472147" y="1095078"/>
        <a:ext cx="1913791" cy="706633"/>
      </dsp:txXfrm>
    </dsp:sp>
    <dsp:sp modelId="{DE7F4D74-C784-4707-B8B6-67FE6270AE60}">
      <dsp:nvSpPr>
        <dsp:cNvPr id="0" name=""/>
        <dsp:cNvSpPr/>
      </dsp:nvSpPr>
      <dsp:spPr>
        <a:xfrm>
          <a:off x="1472147" y="1890041"/>
          <a:ext cx="1913791" cy="70663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/>
            <a:t>"массовый спорт"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/>
            <a:t>не проявились</a:t>
          </a:r>
        </a:p>
      </dsp:txBody>
      <dsp:txXfrm>
        <a:off x="1472147" y="1890041"/>
        <a:ext cx="1913791" cy="706633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09040D4-2385-45DE-A1B8-AEF9306341DF}">
      <dsp:nvSpPr>
        <dsp:cNvPr id="0" name=""/>
        <dsp:cNvSpPr/>
      </dsp:nvSpPr>
      <dsp:spPr>
        <a:xfrm>
          <a:off x="0" y="0"/>
          <a:ext cx="8229600" cy="14143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Индивидуальное сопровождение высокомотивированных школьников</a:t>
          </a:r>
          <a:endParaRPr lang="ru-RU" sz="2800" kern="1200" dirty="0"/>
        </a:p>
      </dsp:txBody>
      <dsp:txXfrm>
        <a:off x="1787356" y="0"/>
        <a:ext cx="6442243" cy="1414363"/>
      </dsp:txXfrm>
    </dsp:sp>
    <dsp:sp modelId="{9EFCD6B2-890F-48DB-B4AE-CFDF2EBC502C}">
      <dsp:nvSpPr>
        <dsp:cNvPr id="0" name=""/>
        <dsp:cNvSpPr/>
      </dsp:nvSpPr>
      <dsp:spPr>
        <a:xfrm>
          <a:off x="141436" y="141436"/>
          <a:ext cx="1645920" cy="113149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0FF828-65DD-4B5B-B658-075570452E7A}">
      <dsp:nvSpPr>
        <dsp:cNvPr id="0" name=""/>
        <dsp:cNvSpPr/>
      </dsp:nvSpPr>
      <dsp:spPr>
        <a:xfrm>
          <a:off x="0" y="1555799"/>
          <a:ext cx="8229600" cy="14143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Дистанционные формы работы с одаренными детьми</a:t>
          </a:r>
          <a:endParaRPr lang="ru-RU" sz="2800" kern="1200" dirty="0"/>
        </a:p>
      </dsp:txBody>
      <dsp:txXfrm>
        <a:off x="1787356" y="1555799"/>
        <a:ext cx="6442243" cy="1414363"/>
      </dsp:txXfrm>
    </dsp:sp>
    <dsp:sp modelId="{6EA3BF8C-DE37-4557-A6DE-C354F22DB766}">
      <dsp:nvSpPr>
        <dsp:cNvPr id="0" name=""/>
        <dsp:cNvSpPr/>
      </dsp:nvSpPr>
      <dsp:spPr>
        <a:xfrm>
          <a:off x="141436" y="1697236"/>
          <a:ext cx="1645920" cy="113149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E04FA7-2D5D-4ECF-9AF7-5A423181D466}">
      <dsp:nvSpPr>
        <dsp:cNvPr id="0" name=""/>
        <dsp:cNvSpPr/>
      </dsp:nvSpPr>
      <dsp:spPr>
        <a:xfrm>
          <a:off x="0" y="3111599"/>
          <a:ext cx="8229600" cy="14143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Стажировка педагогов, осуществляющих работу с высокомотивированными детьми </a:t>
          </a:r>
          <a:endParaRPr lang="ru-RU" sz="2800" kern="1200" dirty="0"/>
        </a:p>
      </dsp:txBody>
      <dsp:txXfrm>
        <a:off x="1787356" y="3111599"/>
        <a:ext cx="6442243" cy="1414363"/>
      </dsp:txXfrm>
    </dsp:sp>
    <dsp:sp modelId="{C9D73B96-F612-48F3-9A9B-C931BD2EB946}">
      <dsp:nvSpPr>
        <dsp:cNvPr id="0" name=""/>
        <dsp:cNvSpPr/>
      </dsp:nvSpPr>
      <dsp:spPr>
        <a:xfrm>
          <a:off x="141436" y="3253035"/>
          <a:ext cx="1645920" cy="113149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132D1F-3046-4825-92CB-9E9851C1E3E2}" type="datetimeFigureOut">
              <a:rPr lang="ru-RU" smtClean="0"/>
              <a:pPr/>
              <a:t>15.10.2015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B24D9D-3FA6-47ED-85E6-73AF109EA8D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A6CBD3-B02D-4A79-9BD6-C1D40C970A8C}" type="datetimeFigureOut">
              <a:rPr lang="ru-RU" smtClean="0"/>
              <a:pPr/>
              <a:t>15.10.2015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1" y="4714876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79F9AD-1296-47EE-BC5E-A301822A546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65012-0772-40CB-A696-115123B84BCC}" type="datetime1">
              <a:rPr lang="ru-RU" smtClean="0"/>
              <a:pPr/>
              <a:t>15.10.2015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8B98E-7CD4-4723-A311-D16980482BF9}" type="datetime1">
              <a:rPr lang="ru-RU" smtClean="0"/>
              <a:pPr/>
              <a:t>15.10.2015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EA0D4-A07B-4315-B64E-F97E0E8B4090}" type="datetime1">
              <a:rPr lang="ru-RU" smtClean="0"/>
              <a:pPr/>
              <a:t>15.10.2015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7CECD-0E93-4571-8B18-F12A5808F117}" type="datetime1">
              <a:rPr lang="ru-RU" smtClean="0"/>
              <a:pPr/>
              <a:t>15.10.2015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ECE08-E5E1-411D-81E3-AA6FA2CFD793}" type="datetime1">
              <a:rPr lang="ru-RU" smtClean="0"/>
              <a:pPr/>
              <a:t>15.10.2015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2EF59-D4E9-44AA-9231-BF3164BB3BB0}" type="datetime1">
              <a:rPr lang="ru-RU" smtClean="0"/>
              <a:pPr/>
              <a:t>15.10.2015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33AF5-6F9F-45CB-B834-EFF41EA71224}" type="datetime1">
              <a:rPr lang="ru-RU" smtClean="0"/>
              <a:pPr/>
              <a:t>15.10.2015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D3159-417F-4FBF-BBAE-C5E1ED9FDE4E}" type="datetime1">
              <a:rPr lang="ru-RU" smtClean="0"/>
              <a:pPr/>
              <a:t>15.10.2015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B47EA-5A11-4264-97B0-8BF879524BBA}" type="datetime1">
              <a:rPr lang="ru-RU" smtClean="0"/>
              <a:pPr/>
              <a:t>15.10.2015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C9E4B-6187-4A10-8FBF-23AFA41A8069}" type="datetime1">
              <a:rPr lang="ru-RU" smtClean="0"/>
              <a:pPr/>
              <a:t>15.10.2015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7D51A-2612-45F6-AF53-00215DB15C80}" type="datetime1">
              <a:rPr lang="ru-RU" smtClean="0"/>
              <a:pPr/>
              <a:t>15.10.2015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398B4D-943D-41B0-BCED-722328A49B8A}" type="datetime1">
              <a:rPr lang="ru-RU" smtClean="0"/>
              <a:pPr/>
              <a:t>15.10.2015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4840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609975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1907704" y="5301208"/>
            <a:ext cx="56886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9999FF"/>
                </a:solidFill>
                <a:latin typeface="Calibri" pitchFamily="34" charset="0"/>
              </a:rPr>
              <a:t>Наталья Александровна Пирогова</a:t>
            </a:r>
            <a:endParaRPr lang="ru-RU" dirty="0">
              <a:solidFill>
                <a:srgbClr val="9999FF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67544" y="1628800"/>
            <a:ext cx="849694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cs typeface="Times New Roman" pitchFamily="18" charset="0"/>
              </a:rPr>
              <a:t>Система работы с одаренными детьми в Красноярском крае. Состояние. Перспективы. </a:t>
            </a:r>
            <a:br>
              <a:rPr lang="ru-RU" sz="4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cs typeface="Times New Roman" pitchFamily="18" charset="0"/>
              </a:rPr>
            </a:br>
            <a:endParaRPr lang="ru-RU" sz="4000" b="1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Меры поддержки одаренных детей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 smtClean="0">
                <a:solidFill>
                  <a:srgbClr val="9999FF"/>
                </a:solidFill>
              </a:rPr>
              <a:t>Краевые именные стипендии</a:t>
            </a:r>
          </a:p>
          <a:p>
            <a:r>
              <a:rPr lang="ru-RU" b="1" dirty="0" smtClean="0">
                <a:solidFill>
                  <a:srgbClr val="9999FF"/>
                </a:solidFill>
              </a:rPr>
              <a:t>Путевки во всероссийские  образовательные центры «Артек», «Океан»</a:t>
            </a:r>
          </a:p>
          <a:p>
            <a:r>
              <a:rPr lang="ru-RU" b="1" dirty="0" smtClean="0">
                <a:solidFill>
                  <a:srgbClr val="9999FF"/>
                </a:solidFill>
              </a:rPr>
              <a:t>Премии для поддержки талантливой молодежи в рамках реализации приоритетного национального проекта «Образование» (по итогам краевых мероприятий)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Достижения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896544"/>
          </a:xfrm>
        </p:spPr>
        <p:txBody>
          <a:bodyPr>
            <a:normAutofit fontScale="25000" lnSpcReduction="20000"/>
          </a:bodyPr>
          <a:lstStyle/>
          <a:p>
            <a:endParaRPr lang="ru-RU" sz="7200" b="1" dirty="0" smtClean="0">
              <a:solidFill>
                <a:srgbClr val="9999FF"/>
              </a:solidFill>
            </a:endParaRPr>
          </a:p>
          <a:p>
            <a:r>
              <a:rPr lang="ru-RU" sz="7200" b="1" smtClean="0">
                <a:solidFill>
                  <a:srgbClr val="9999FF"/>
                </a:solidFill>
              </a:rPr>
              <a:t>По </a:t>
            </a:r>
            <a:r>
              <a:rPr lang="ru-RU" sz="7200" b="1" dirty="0" smtClean="0">
                <a:solidFill>
                  <a:srgbClr val="9999FF"/>
                </a:solidFill>
              </a:rPr>
              <a:t>итогам краевых отборочных мероприятий 476 школьников приняли участие во всероссийских и международных олимпиадах, конкурсах, соревнованиях и сборах, при этом: </a:t>
            </a:r>
          </a:p>
          <a:p>
            <a:r>
              <a:rPr lang="ru-RU" sz="7200" b="1" dirty="0" smtClean="0">
                <a:solidFill>
                  <a:srgbClr val="9999FF"/>
                </a:solidFill>
              </a:rPr>
              <a:t>64 % из них заняли призовые места (61 % в 2013 г.); </a:t>
            </a:r>
          </a:p>
          <a:p>
            <a:r>
              <a:rPr lang="ru-RU" sz="7200" b="1" dirty="0" smtClean="0">
                <a:solidFill>
                  <a:srgbClr val="9999FF"/>
                </a:solidFill>
              </a:rPr>
              <a:t>18 детей из них получили приглашение на профильные смены </a:t>
            </a:r>
            <a:br>
              <a:rPr lang="ru-RU" sz="7200" b="1" dirty="0" smtClean="0">
                <a:solidFill>
                  <a:srgbClr val="9999FF"/>
                </a:solidFill>
              </a:rPr>
            </a:br>
            <a:r>
              <a:rPr lang="ru-RU" sz="7200" b="1" dirty="0" smtClean="0">
                <a:solidFill>
                  <a:srgbClr val="9999FF"/>
                </a:solidFill>
              </a:rPr>
              <a:t>в «Артек»; </a:t>
            </a:r>
          </a:p>
          <a:p>
            <a:r>
              <a:rPr lang="ru-RU" sz="7200" b="1" dirty="0" smtClean="0">
                <a:solidFill>
                  <a:srgbClr val="9999FF"/>
                </a:solidFill>
              </a:rPr>
              <a:t>35 одаренным школьникам, достигшим значительных результатов, выплачиваются краевые именные стипендии;</a:t>
            </a:r>
          </a:p>
          <a:p>
            <a:r>
              <a:rPr lang="ru-RU" sz="7200" b="1" dirty="0" smtClean="0">
                <a:solidFill>
                  <a:srgbClr val="9999FF"/>
                </a:solidFill>
              </a:rPr>
              <a:t>86 человек стали лауреатами премии для поддержки талантливой молодежи в рамках реализации приоритетного национального проекта «Образование».</a:t>
            </a:r>
          </a:p>
          <a:p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sz="6400" b="1" dirty="0" smtClean="0">
                <a:solidFill>
                  <a:srgbClr val="9999FF"/>
                </a:solidFill>
              </a:rPr>
              <a:t>        </a:t>
            </a:r>
            <a:r>
              <a:rPr lang="ru-RU" sz="6400" b="1" i="1" dirty="0" smtClean="0">
                <a:solidFill>
                  <a:srgbClr val="9999FF"/>
                </a:solidFill>
              </a:rPr>
              <a:t>На заключительном этапе всероссийской олимпиады школьников </a:t>
            </a:r>
            <a:br>
              <a:rPr lang="ru-RU" sz="6400" b="1" i="1" dirty="0" smtClean="0">
                <a:solidFill>
                  <a:srgbClr val="9999FF"/>
                </a:solidFill>
              </a:rPr>
            </a:br>
            <a:r>
              <a:rPr lang="ru-RU" sz="6400" b="1" i="1" dirty="0" smtClean="0">
                <a:solidFill>
                  <a:srgbClr val="9999FF"/>
                </a:solidFill>
              </a:rPr>
              <a:t>в 2014-2015 учебном году команда Красноярского </a:t>
            </a:r>
            <a:r>
              <a:rPr lang="ru-RU" sz="6200" b="1" i="1" dirty="0" smtClean="0">
                <a:solidFill>
                  <a:srgbClr val="9999FF"/>
                </a:solidFill>
              </a:rPr>
              <a:t>края заняла рекордное для края количество призовых мест – 20 (в 2013-14 учебном году - 10).</a:t>
            </a:r>
          </a:p>
          <a:p>
            <a:pPr>
              <a:buNone/>
            </a:pPr>
            <a:r>
              <a:rPr lang="ru-RU" sz="6200" b="1" i="1" dirty="0" smtClean="0">
                <a:solidFill>
                  <a:srgbClr val="9999FF"/>
                </a:solidFill>
              </a:rPr>
              <a:t>        По итогам 2015 года Красноярский край показал хорошую динамику роста количества победителей и призёров финального этапа Всероссийской олимпиады школьников и оказался по этому показателю на третьем месте среди регионов Сибири, уступив традиционному лидеру – Новосибирской области, обойдя Омскую область.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Приоритетные направления</a:t>
            </a:r>
            <a:endParaRPr lang="ru-RU" sz="40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9006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4840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42852"/>
            <a:ext cx="947310" cy="930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1115616" y="1772816"/>
            <a:ext cx="74168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alibri" pitchFamily="34" charset="0"/>
                <a:cs typeface="Times New Roman" pitchFamily="18" charset="0"/>
              </a:rPr>
              <a:t>Спасибо </a:t>
            </a:r>
          </a:p>
          <a:p>
            <a:pPr algn="ctr"/>
            <a:r>
              <a:rPr lang="ru-RU" sz="6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alibri" pitchFamily="34" charset="0"/>
                <a:cs typeface="Times New Roman" pitchFamily="18" charset="0"/>
              </a:rPr>
              <a:t>за внимание!</a:t>
            </a:r>
            <a:endParaRPr lang="ru-RU" sz="60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4840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42852"/>
            <a:ext cx="947310" cy="930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" name="Прямоугольник 23"/>
          <p:cNvSpPr/>
          <p:nvPr/>
        </p:nvSpPr>
        <p:spPr>
          <a:xfrm>
            <a:off x="1403648" y="343705"/>
            <a:ext cx="7519690" cy="1200329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lvl="0" algn="ctr"/>
            <a:r>
              <a:rPr lang="ru-RU" sz="3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Ресурсное обеспечение образовательной навигации </a:t>
            </a:r>
            <a:endParaRPr lang="ru-RU" sz="36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graphicFrame>
        <p:nvGraphicFramePr>
          <p:cNvPr id="35" name="Таблица 34"/>
          <p:cNvGraphicFramePr>
            <a:graphicFrameLocks noGrp="1"/>
          </p:cNvGraphicFramePr>
          <p:nvPr/>
        </p:nvGraphicFramePr>
        <p:xfrm>
          <a:off x="179512" y="1844824"/>
          <a:ext cx="6048672" cy="518160"/>
        </p:xfrm>
        <a:graphic>
          <a:graphicData uri="http://schemas.openxmlformats.org/drawingml/2006/table">
            <a:tbl>
              <a:tblPr firstRow="1" bandRow="1">
                <a:effectLst>
                  <a:outerShdw blurRad="88900" dir="2220000" sy="-23000" kx="800400" algn="br" rotWithShape="0">
                    <a:srgbClr val="9999FF">
                      <a:alpha val="56000"/>
                    </a:srgbClr>
                  </a:outerShdw>
                </a:effectLst>
                <a:tableStyleId>{5C22544A-7EE6-4342-B048-85BDC9FD1C3A}</a:tableStyleId>
              </a:tblPr>
              <a:tblGrid>
                <a:gridCol w="6048672"/>
              </a:tblGrid>
              <a:tr h="5040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 smtClean="0">
                          <a:solidFill>
                            <a:srgbClr val="9999FF"/>
                          </a:solidFill>
                        </a:rPr>
                        <a:t>3 краевых ресурсных центра</a:t>
                      </a:r>
                      <a:endParaRPr lang="ru-RU" sz="2800" b="1" dirty="0">
                        <a:ln>
                          <a:solidFill>
                            <a:srgbClr val="9999FF"/>
                          </a:solidFill>
                        </a:ln>
                        <a:solidFill>
                          <a:srgbClr val="9999FF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7" name="Таблица 36"/>
          <p:cNvGraphicFramePr>
            <a:graphicFrameLocks noGrp="1"/>
          </p:cNvGraphicFramePr>
          <p:nvPr/>
        </p:nvGraphicFramePr>
        <p:xfrm>
          <a:off x="179512" y="2780928"/>
          <a:ext cx="7560840" cy="518160"/>
        </p:xfrm>
        <a:graphic>
          <a:graphicData uri="http://schemas.openxmlformats.org/drawingml/2006/table">
            <a:tbl>
              <a:tblPr firstRow="1" bandRow="1">
                <a:effectLst>
                  <a:outerShdw blurRad="88900" dir="2220000" sy="-23000" kx="800400" algn="br" rotWithShape="0">
                    <a:srgbClr val="9999FF">
                      <a:alpha val="56000"/>
                    </a:srgbClr>
                  </a:outerShdw>
                </a:effectLst>
                <a:tableStyleId>{5C22544A-7EE6-4342-B048-85BDC9FD1C3A}</a:tableStyleId>
              </a:tblPr>
              <a:tblGrid>
                <a:gridCol w="7560840"/>
              </a:tblGrid>
              <a:tr h="5040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>
                          <a:solidFill>
                            <a:srgbClr val="9999FF"/>
                          </a:solidFill>
                        </a:rPr>
                        <a:t>7 межрайонных ресурсных центров</a:t>
                      </a:r>
                      <a:endParaRPr lang="ru-RU" sz="2800" dirty="0">
                        <a:ln>
                          <a:solidFill>
                            <a:srgbClr val="9999FF"/>
                          </a:solidFill>
                        </a:ln>
                        <a:solidFill>
                          <a:srgbClr val="9999FF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8" name="Таблица 37"/>
          <p:cNvGraphicFramePr>
            <a:graphicFrameLocks noGrp="1"/>
          </p:cNvGraphicFramePr>
          <p:nvPr/>
        </p:nvGraphicFramePr>
        <p:xfrm>
          <a:off x="179512" y="3717032"/>
          <a:ext cx="8496944" cy="518160"/>
        </p:xfrm>
        <a:graphic>
          <a:graphicData uri="http://schemas.openxmlformats.org/drawingml/2006/table">
            <a:tbl>
              <a:tblPr firstRow="1" bandRow="1">
                <a:effectLst>
                  <a:outerShdw blurRad="88900" dir="2220000" sy="-23000" kx="800400" algn="br" rotWithShape="0">
                    <a:srgbClr val="9999FF">
                      <a:alpha val="56000"/>
                    </a:srgbClr>
                  </a:outerShdw>
                </a:effectLst>
                <a:tableStyleId>{5C22544A-7EE6-4342-B048-85BDC9FD1C3A}</a:tableStyleId>
              </a:tblPr>
              <a:tblGrid>
                <a:gridCol w="8496944"/>
              </a:tblGrid>
              <a:tr h="5040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>
                          <a:solidFill>
                            <a:srgbClr val="9999FF"/>
                          </a:solidFill>
                        </a:rPr>
                        <a:t>61 ответственный в муниципальных образованиях</a:t>
                      </a:r>
                      <a:endParaRPr lang="ru-RU" sz="2800" dirty="0">
                        <a:ln>
                          <a:solidFill>
                            <a:srgbClr val="9999FF"/>
                          </a:solidFill>
                        </a:ln>
                        <a:solidFill>
                          <a:srgbClr val="9999FF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9" name="Таблица 38"/>
          <p:cNvGraphicFramePr>
            <a:graphicFrameLocks noGrp="1"/>
          </p:cNvGraphicFramePr>
          <p:nvPr/>
        </p:nvGraphicFramePr>
        <p:xfrm>
          <a:off x="107504" y="4725144"/>
          <a:ext cx="8820472" cy="518160"/>
        </p:xfrm>
        <a:graphic>
          <a:graphicData uri="http://schemas.openxmlformats.org/drawingml/2006/table">
            <a:tbl>
              <a:tblPr firstRow="1" bandRow="1">
                <a:effectLst>
                  <a:outerShdw blurRad="88900" dir="2220000" sy="-23000" kx="800400" algn="br" rotWithShape="0">
                    <a:srgbClr val="9999FF">
                      <a:alpha val="56000"/>
                    </a:srgbClr>
                  </a:outerShdw>
                </a:effectLst>
                <a:tableStyleId>{5C22544A-7EE6-4342-B048-85BDC9FD1C3A}</a:tableStyleId>
              </a:tblPr>
              <a:tblGrid>
                <a:gridCol w="8820472"/>
              </a:tblGrid>
              <a:tr h="5040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>
                          <a:solidFill>
                            <a:srgbClr val="9999FF"/>
                          </a:solidFill>
                        </a:rPr>
                        <a:t>1200 координаторов</a:t>
                      </a:r>
                      <a:r>
                        <a:rPr lang="ru-RU" sz="2800" baseline="0" dirty="0" smtClean="0">
                          <a:solidFill>
                            <a:srgbClr val="9999FF"/>
                          </a:solidFill>
                        </a:rPr>
                        <a:t> в образовательных организациях</a:t>
                      </a:r>
                      <a:endParaRPr lang="ru-RU" sz="2800" dirty="0">
                        <a:ln>
                          <a:solidFill>
                            <a:srgbClr val="9999FF"/>
                          </a:solidFill>
                        </a:ln>
                        <a:solidFill>
                          <a:srgbClr val="9999FF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profiles\all\desktop\ma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1196752"/>
            <a:ext cx="2448272" cy="4630915"/>
          </a:xfrm>
          <a:prstGeom prst="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24840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38138"/>
          </a:xfrm>
        </p:spPr>
        <p:txBody>
          <a:bodyPr>
            <a:normAutofit fontScale="90000"/>
          </a:bodyPr>
          <a:lstStyle/>
          <a:p>
            <a:r>
              <a:rPr lang="ru-RU" sz="4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Сеть межрайонных </a:t>
            </a:r>
            <a:br>
              <a:rPr lang="ru-RU" sz="4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</a:br>
            <a:r>
              <a:rPr lang="ru-RU" sz="4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ресурсных центров</a:t>
            </a:r>
            <a:endParaRPr lang="ru-RU" sz="40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2420888"/>
            <a:ext cx="3384376" cy="1584176"/>
          </a:xfrm>
        </p:spPr>
        <p:txBody>
          <a:bodyPr>
            <a:normAutofit/>
          </a:bodyPr>
          <a:lstStyle/>
          <a:p>
            <a:pPr marL="0" indent="0">
              <a:spcBef>
                <a:spcPct val="50000"/>
              </a:spcBef>
            </a:pPr>
            <a:r>
              <a:rPr lang="ru-RU" sz="1600" b="1" dirty="0" smtClean="0">
                <a:solidFill>
                  <a:srgbClr val="9999FF"/>
                </a:solidFill>
                <a:cs typeface="Times New Roman" pitchFamily="18" charset="0"/>
              </a:rPr>
              <a:t> Ресурсный центр г. Ачинска</a:t>
            </a:r>
          </a:p>
          <a:p>
            <a:pPr marL="0" indent="0">
              <a:spcBef>
                <a:spcPct val="50000"/>
              </a:spcBef>
            </a:pPr>
            <a:r>
              <a:rPr lang="ru-RU" sz="1600" b="1" dirty="0" smtClean="0">
                <a:solidFill>
                  <a:srgbClr val="9999FF"/>
                </a:solidFill>
              </a:rPr>
              <a:t> Ресурсный центр г. Енисейска</a:t>
            </a:r>
          </a:p>
          <a:p>
            <a:pPr marL="0" indent="0">
              <a:spcBef>
                <a:spcPct val="50000"/>
              </a:spcBef>
            </a:pPr>
            <a:r>
              <a:rPr lang="ru-RU" sz="1600" b="1" dirty="0" smtClean="0">
                <a:solidFill>
                  <a:srgbClr val="9999FF"/>
                </a:solidFill>
              </a:rPr>
              <a:t> Ресурсный центр г. Красноярска</a:t>
            </a:r>
          </a:p>
          <a:p>
            <a:pPr marL="0" indent="0">
              <a:spcBef>
                <a:spcPct val="50000"/>
              </a:spcBef>
            </a:pPr>
            <a:endParaRPr lang="ru-RU" sz="1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142852"/>
            <a:ext cx="947310" cy="930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5" name="Группа 24"/>
          <p:cNvGrpSpPr/>
          <p:nvPr/>
        </p:nvGrpSpPr>
        <p:grpSpPr>
          <a:xfrm>
            <a:off x="4355976" y="3645024"/>
            <a:ext cx="720081" cy="2088232"/>
            <a:chOff x="4355976" y="3645024"/>
            <a:chExt cx="720081" cy="2088232"/>
          </a:xfrm>
        </p:grpSpPr>
        <p:sp>
          <p:nvSpPr>
            <p:cNvPr id="12" name="Oval 29"/>
            <p:cNvSpPr>
              <a:spLocks noChangeArrowheads="1"/>
            </p:cNvSpPr>
            <p:nvPr/>
          </p:nvSpPr>
          <p:spPr bwMode="auto">
            <a:xfrm>
              <a:off x="4355976" y="5157192"/>
              <a:ext cx="72008" cy="72008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 w="9525" cmpd="sng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ru-RU" sz="1200" b="1" dirty="0" smtClean="0"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</a:t>
              </a:r>
              <a:r>
                <a:rPr lang="ru-RU" sz="1200" b="1" dirty="0" smtClean="0">
                  <a:solidFill>
                    <a:srgbClr val="9999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Красноярск</a:t>
              </a:r>
              <a:endParaRPr lang="ru-RU" sz="1200" b="1" dirty="0">
                <a:solidFill>
                  <a:srgbClr val="99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" name="Oval 32"/>
            <p:cNvSpPr>
              <a:spLocks noChangeArrowheads="1"/>
            </p:cNvSpPr>
            <p:nvPr/>
          </p:nvSpPr>
          <p:spPr bwMode="auto">
            <a:xfrm>
              <a:off x="4355976" y="5668820"/>
              <a:ext cx="72008" cy="64436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 w="9525" cmpd="sng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ru-RU" sz="1200" b="1" dirty="0" smtClean="0"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</a:t>
              </a:r>
              <a:r>
                <a:rPr lang="ru-RU" sz="1200" b="1" dirty="0" smtClean="0">
                  <a:solidFill>
                    <a:srgbClr val="9999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Минусинск</a:t>
              </a:r>
              <a:endParaRPr lang="ru-RU" sz="1200" b="1" dirty="0">
                <a:solidFill>
                  <a:srgbClr val="99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6" name="Oval 34"/>
            <p:cNvSpPr>
              <a:spLocks noChangeArrowheads="1"/>
            </p:cNvSpPr>
            <p:nvPr/>
          </p:nvSpPr>
          <p:spPr bwMode="auto">
            <a:xfrm>
              <a:off x="4932034" y="4648208"/>
              <a:ext cx="72014" cy="76936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 w="9525" cmpd="sng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ru-RU" sz="1200" b="1" dirty="0" smtClean="0"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 </a:t>
              </a:r>
              <a:r>
                <a:rPr lang="ru-RU" sz="1200" b="1" dirty="0" smtClean="0">
                  <a:solidFill>
                    <a:srgbClr val="9999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Канск</a:t>
              </a:r>
              <a:endParaRPr lang="ru-RU" sz="1200" b="1" dirty="0">
                <a:solidFill>
                  <a:srgbClr val="99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" name="Oval 31"/>
            <p:cNvSpPr>
              <a:spLocks noChangeArrowheads="1"/>
            </p:cNvSpPr>
            <p:nvPr/>
          </p:nvSpPr>
          <p:spPr bwMode="auto">
            <a:xfrm>
              <a:off x="5004049" y="3645024"/>
              <a:ext cx="72008" cy="72008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 w="9525" cmpd="sng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sz="12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8" name="Содержимое 2"/>
          <p:cNvSpPr txBox="1">
            <a:spLocks/>
          </p:cNvSpPr>
          <p:nvPr/>
        </p:nvSpPr>
        <p:spPr>
          <a:xfrm>
            <a:off x="5724128" y="2420888"/>
            <a:ext cx="3168352" cy="16561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sz="1600" b="1" dirty="0" smtClean="0">
                <a:solidFill>
                  <a:srgbClr val="9999FF"/>
                </a:solidFill>
                <a:latin typeface="Calibri" pitchFamily="34" charset="0"/>
              </a:rPr>
              <a:t> Ресурсный центр г. Канска</a:t>
            </a:r>
          </a:p>
          <a:p>
            <a:pPr lvl="0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ru-RU" sz="1600" b="1" dirty="0" smtClean="0">
                <a:solidFill>
                  <a:srgbClr val="9999FF"/>
                </a:solidFill>
                <a:latin typeface="Calibri" pitchFamily="34" charset="0"/>
              </a:rPr>
              <a:t> </a:t>
            </a:r>
            <a:r>
              <a:rPr lang="ru-RU" sz="1600" b="1" dirty="0" smtClean="0">
                <a:solidFill>
                  <a:srgbClr val="9999FF"/>
                </a:solidFill>
              </a:rPr>
              <a:t>Ресурсный центр г. Дудинка</a:t>
            </a:r>
          </a:p>
          <a:p>
            <a:pPr lvl="0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ru-RU" sz="1600" b="1" dirty="0" smtClean="0">
                <a:solidFill>
                  <a:srgbClr val="9999FF"/>
                </a:solidFill>
              </a:rPr>
              <a:t> Ресурсный центр г. Минусинска</a:t>
            </a:r>
          </a:p>
          <a:p>
            <a:pPr lvl="0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ru-RU" sz="1600" b="1" dirty="0" smtClean="0">
                <a:solidFill>
                  <a:srgbClr val="9999FF"/>
                </a:solidFill>
              </a:rPr>
              <a:t> Ресурсный центр </a:t>
            </a:r>
            <a:r>
              <a:rPr lang="ru-RU" sz="1600" b="1" dirty="0" err="1" smtClean="0">
                <a:solidFill>
                  <a:srgbClr val="9999FF"/>
                </a:solidFill>
              </a:rPr>
              <a:t>пгт</a:t>
            </a:r>
            <a:r>
              <a:rPr lang="ru-RU" sz="1600" b="1" dirty="0" smtClean="0">
                <a:solidFill>
                  <a:srgbClr val="9999FF"/>
                </a:solidFill>
              </a:rPr>
              <a:t>. Тура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9999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707904" y="2204864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99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Дудинка</a:t>
            </a:r>
            <a:endParaRPr lang="ru-RU" sz="1200" b="1" dirty="0">
              <a:solidFill>
                <a:srgbClr val="9999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076056" y="3573016"/>
            <a:ext cx="504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99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Тура</a:t>
            </a:r>
            <a:endParaRPr lang="ru-RU" sz="1200" b="1" dirty="0">
              <a:solidFill>
                <a:srgbClr val="9999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Oval 31"/>
          <p:cNvSpPr>
            <a:spLocks noChangeArrowheads="1"/>
          </p:cNvSpPr>
          <p:nvPr/>
        </p:nvSpPr>
        <p:spPr bwMode="auto">
          <a:xfrm>
            <a:off x="3635897" y="2346858"/>
            <a:ext cx="72007" cy="74030"/>
          </a:xfrm>
          <a:prstGeom prst="ellipse">
            <a:avLst/>
          </a:prstGeom>
          <a:solidFill>
            <a:schemeClr val="tx2">
              <a:lumMod val="75000"/>
            </a:schemeClr>
          </a:solidFill>
          <a:ln w="9525" cmpd="sng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 sz="12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Oval 30"/>
          <p:cNvSpPr>
            <a:spLocks noChangeArrowheads="1"/>
          </p:cNvSpPr>
          <p:nvPr/>
        </p:nvSpPr>
        <p:spPr bwMode="auto">
          <a:xfrm>
            <a:off x="3707904" y="4365104"/>
            <a:ext cx="72008" cy="72008"/>
          </a:xfrm>
          <a:prstGeom prst="ellipse">
            <a:avLst/>
          </a:prstGeom>
          <a:solidFill>
            <a:schemeClr val="tx2">
              <a:lumMod val="75000"/>
            </a:schemeClr>
          </a:solidFill>
          <a:ln w="9525" cmpd="sng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ru-RU" sz="1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ru-RU" sz="1200" b="1" dirty="0" smtClean="0">
                <a:solidFill>
                  <a:srgbClr val="99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Енисейск</a:t>
            </a:r>
            <a:endParaRPr lang="ru-RU" sz="1200" b="1" dirty="0">
              <a:solidFill>
                <a:srgbClr val="9999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Oval 30"/>
          <p:cNvSpPr>
            <a:spLocks noChangeArrowheads="1"/>
          </p:cNvSpPr>
          <p:nvPr/>
        </p:nvSpPr>
        <p:spPr bwMode="auto">
          <a:xfrm flipV="1">
            <a:off x="3995936" y="4857204"/>
            <a:ext cx="72007" cy="83964"/>
          </a:xfrm>
          <a:prstGeom prst="ellipse">
            <a:avLst/>
          </a:prstGeom>
          <a:solidFill>
            <a:schemeClr val="tx2">
              <a:lumMod val="75000"/>
            </a:schemeClr>
          </a:solidFill>
          <a:ln w="9525" cmpd="sng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ru-RU" sz="1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endParaRPr lang="ru-RU" sz="1200" b="1" dirty="0">
              <a:solidFill>
                <a:srgbClr val="9999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067944" y="4725144"/>
            <a:ext cx="6574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rgbClr val="99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Ачинск</a:t>
            </a:r>
            <a:endParaRPr lang="ru-RU" sz="1200" b="1" dirty="0">
              <a:solidFill>
                <a:srgbClr val="9999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4840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42852"/>
            <a:ext cx="947310" cy="930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Содержимое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90889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514350" indent="-514350">
              <a:buNone/>
            </a:pPr>
            <a:endParaRPr lang="ru-RU" dirty="0"/>
          </a:p>
        </p:txBody>
      </p:sp>
      <p:graphicFrame>
        <p:nvGraphicFramePr>
          <p:cNvPr id="5" name="Схема 4"/>
          <p:cNvGraphicFramePr/>
          <p:nvPr/>
        </p:nvGraphicFramePr>
        <p:xfrm>
          <a:off x="827584" y="1556792"/>
          <a:ext cx="3385939" cy="2985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314" name="AutoShape 2"/>
          <p:cNvSpPr>
            <a:spLocks noChangeArrowheads="1"/>
          </p:cNvSpPr>
          <p:nvPr/>
        </p:nvSpPr>
        <p:spPr bwMode="auto">
          <a:xfrm>
            <a:off x="4427984" y="1916832"/>
            <a:ext cx="1368152" cy="648072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региональный уровень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315" name="AutoShape 3"/>
          <p:cNvSpPr>
            <a:spLocks noChangeArrowheads="1"/>
          </p:cNvSpPr>
          <p:nvPr/>
        </p:nvSpPr>
        <p:spPr bwMode="auto">
          <a:xfrm>
            <a:off x="4499992" y="2708920"/>
            <a:ext cx="1440160" cy="576064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муниципальный  уровень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316" name="AutoShape 4"/>
          <p:cNvSpPr>
            <a:spLocks noChangeArrowheads="1"/>
          </p:cNvSpPr>
          <p:nvPr/>
        </p:nvSpPr>
        <p:spPr bwMode="auto">
          <a:xfrm>
            <a:off x="4499992" y="3573016"/>
            <a:ext cx="1368152" cy="576064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школьный уровень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317" name="AutoShape 5"/>
          <p:cNvSpPr>
            <a:spLocks noChangeArrowheads="1"/>
          </p:cNvSpPr>
          <p:nvPr/>
        </p:nvSpPr>
        <p:spPr bwMode="auto">
          <a:xfrm>
            <a:off x="6228184" y="1772816"/>
            <a:ext cx="2088232" cy="72008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краевые ОУ , ВУЗы , предприятия, краевые УДО,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спец.кл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318" name="AutoShape 6"/>
          <p:cNvSpPr>
            <a:spLocks noChangeArrowheads="1"/>
          </p:cNvSpPr>
          <p:nvPr/>
        </p:nvSpPr>
        <p:spPr bwMode="auto">
          <a:xfrm>
            <a:off x="6300192" y="2708920"/>
            <a:ext cx="1728192" cy="72008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МРЦ,  спец.классы, Муниципальные УДО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319" name="AutoShape 7"/>
          <p:cNvSpPr>
            <a:spLocks noChangeArrowheads="1"/>
          </p:cNvSpPr>
          <p:nvPr/>
        </p:nvSpPr>
        <p:spPr bwMode="auto">
          <a:xfrm>
            <a:off x="6300192" y="3645024"/>
            <a:ext cx="1800200" cy="648072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ОУ, система ДО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320" name="AutoShape 8"/>
          <p:cNvSpPr>
            <a:spLocks noChangeArrowheads="1"/>
          </p:cNvSpPr>
          <p:nvPr/>
        </p:nvSpPr>
        <p:spPr bwMode="auto">
          <a:xfrm>
            <a:off x="251520" y="1916832"/>
            <a:ext cx="432048" cy="2736304"/>
          </a:xfrm>
          <a:prstGeom prst="upArrow">
            <a:avLst>
              <a:gd name="adj1" fmla="val 50000"/>
              <a:gd name="adj2" fmla="val 1625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Уровневая модель</a:t>
            </a:r>
            <a:endParaRPr lang="ru-RU" sz="36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Система мероприятий </a:t>
            </a:r>
            <a:br>
              <a:rPr lang="ru-RU" sz="3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</a:br>
            <a:r>
              <a:rPr lang="ru-RU" sz="3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по линии образования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2300" b="1" dirty="0" smtClean="0">
                <a:solidFill>
                  <a:srgbClr val="9999FF"/>
                </a:solidFill>
                <a:cs typeface="Times New Roman" pitchFamily="18" charset="0"/>
              </a:rPr>
              <a:t>Мероприятия для детей и молодежи (предметные олимпиады, спортивные соревнования, творческие конкурсы, научные конференции и т.д.)</a:t>
            </a:r>
          </a:p>
          <a:p>
            <a:r>
              <a:rPr lang="ru-RU" sz="2300" b="1" dirty="0" smtClean="0">
                <a:solidFill>
                  <a:srgbClr val="9999FF"/>
                </a:solidFill>
                <a:cs typeface="Times New Roman" pitchFamily="18" charset="0"/>
              </a:rPr>
              <a:t>Летние профильные смены (КЛШ, Перспектива, Летняя академия, кадетская смена и др.)</a:t>
            </a:r>
          </a:p>
          <a:p>
            <a:r>
              <a:rPr lang="ru-RU" sz="2300" b="1" dirty="0" smtClean="0">
                <a:solidFill>
                  <a:srgbClr val="9999FF"/>
                </a:solidFill>
                <a:cs typeface="Times New Roman" pitchFamily="18" charset="0"/>
              </a:rPr>
              <a:t>Круглогодичные школы интеллектуального роста (физико-математическое, </a:t>
            </a:r>
            <a:r>
              <a:rPr lang="ru-RU" sz="2300" b="1" dirty="0" err="1" smtClean="0">
                <a:solidFill>
                  <a:srgbClr val="9999FF"/>
                </a:solidFill>
                <a:cs typeface="Times New Roman" pitchFamily="18" charset="0"/>
              </a:rPr>
              <a:t>естественно-научное</a:t>
            </a:r>
            <a:r>
              <a:rPr lang="ru-RU" sz="2300" b="1" dirty="0" smtClean="0">
                <a:solidFill>
                  <a:srgbClr val="9999FF"/>
                </a:solidFill>
                <a:cs typeface="Times New Roman" pitchFamily="18" charset="0"/>
              </a:rPr>
              <a:t>, гуманитарное)</a:t>
            </a:r>
          </a:p>
          <a:p>
            <a:r>
              <a:rPr lang="ru-RU" sz="2300" b="1" dirty="0" smtClean="0">
                <a:solidFill>
                  <a:srgbClr val="9999FF"/>
                </a:solidFill>
                <a:cs typeface="Times New Roman" pitchFamily="18" charset="0"/>
              </a:rPr>
              <a:t>Интенсивные школы</a:t>
            </a:r>
          </a:p>
          <a:p>
            <a:r>
              <a:rPr lang="ru-RU" sz="2300" b="1" dirty="0" smtClean="0">
                <a:solidFill>
                  <a:srgbClr val="9999FF"/>
                </a:solidFill>
                <a:cs typeface="Times New Roman" pitchFamily="18" charset="0"/>
              </a:rPr>
              <a:t>Дистанционные курсы (ЗЕНШ, Школа </a:t>
            </a:r>
            <a:r>
              <a:rPr lang="ru-RU" sz="2300" b="1" dirty="0" smtClean="0">
                <a:solidFill>
                  <a:srgbClr val="9999FF"/>
                </a:solidFill>
                <a:cs typeface="Times New Roman" pitchFamily="18" charset="0"/>
              </a:rPr>
              <a:t>космонавтики, Дворец пионеров </a:t>
            </a:r>
            <a:r>
              <a:rPr lang="ru-RU" sz="2300" b="1" smtClean="0">
                <a:solidFill>
                  <a:srgbClr val="9999FF"/>
                </a:solidFill>
                <a:cs typeface="Times New Roman" pitchFamily="18" charset="0"/>
              </a:rPr>
              <a:t>и школьников)</a:t>
            </a:r>
            <a:endParaRPr lang="ru-RU" sz="2300" b="1" dirty="0" smtClean="0">
              <a:solidFill>
                <a:srgbClr val="9999FF"/>
              </a:solidFill>
              <a:cs typeface="Times New Roman" pitchFamily="18" charset="0"/>
            </a:endParaRPr>
          </a:p>
          <a:p>
            <a:r>
              <a:rPr lang="ru-RU" sz="2300" b="1" dirty="0" smtClean="0">
                <a:solidFill>
                  <a:srgbClr val="9999FF"/>
                </a:solidFill>
                <a:cs typeface="Times New Roman" pitchFamily="18" charset="0"/>
              </a:rPr>
              <a:t>Конкурс педагогов, успешно работающих с одаренными детьми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Система мероприятий </a:t>
            </a:r>
            <a:b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</a:br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по линии образования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b="1" dirty="0" smtClean="0">
                <a:solidFill>
                  <a:srgbClr val="9999FF"/>
                </a:solidFill>
                <a:cs typeface="Times New Roman" pitchFamily="18" charset="0"/>
              </a:rPr>
              <a:t>Форум достижений одаренных детей</a:t>
            </a:r>
          </a:p>
          <a:p>
            <a:r>
              <a:rPr lang="ru-RU" b="1" dirty="0" smtClean="0">
                <a:solidFill>
                  <a:srgbClr val="9999FF"/>
                </a:solidFill>
                <a:cs typeface="Times New Roman" pitchFamily="18" charset="0"/>
              </a:rPr>
              <a:t>Организация выездов детей за пределы края</a:t>
            </a:r>
          </a:p>
          <a:p>
            <a:r>
              <a:rPr lang="ru-RU" b="1" dirty="0" smtClean="0">
                <a:solidFill>
                  <a:srgbClr val="9999FF"/>
                </a:solidFill>
                <a:cs typeface="Times New Roman" pitchFamily="18" charset="0"/>
              </a:rPr>
              <a:t>Открытие специализированных классов в муниципальных образовательных учреждениях</a:t>
            </a:r>
          </a:p>
          <a:p>
            <a:r>
              <a:rPr lang="ru-RU" b="1" dirty="0" smtClean="0">
                <a:solidFill>
                  <a:srgbClr val="9999FF"/>
                </a:solidFill>
                <a:cs typeface="Times New Roman" pitchFamily="18" charset="0"/>
              </a:rPr>
              <a:t>Краевой портал по работе с одаренными детьми</a:t>
            </a:r>
          </a:p>
          <a:p>
            <a:r>
              <a:rPr lang="ru-RU" b="1" dirty="0" smtClean="0">
                <a:solidFill>
                  <a:srgbClr val="9999FF"/>
                </a:solidFill>
                <a:cs typeface="Times New Roman" pitchFamily="18" charset="0"/>
              </a:rPr>
              <a:t>Подготовка краевых команд для участия во всероссийских, международных мероприятиях (всероссийские тренинги, учебно-тренировочные сборы)</a:t>
            </a:r>
          </a:p>
          <a:p>
            <a:r>
              <a:rPr lang="ru-RU" b="1" dirty="0" smtClean="0">
                <a:solidFill>
                  <a:srgbClr val="9999FF"/>
                </a:solidFill>
                <a:cs typeface="Times New Roman" pitchFamily="18" charset="0"/>
              </a:rPr>
              <a:t>Курсы повышения квалификации педагогических работников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2513" y="57150"/>
            <a:ext cx="7499350" cy="1184796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Курсы повышения квалификации для учителей общеобразовательных организаций на 2015 год</a:t>
            </a:r>
            <a:endParaRPr lang="ru-RU" sz="28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2051" name="Содержимое 2"/>
          <p:cNvSpPr>
            <a:spLocks noGrp="1"/>
          </p:cNvSpPr>
          <p:nvPr>
            <p:ph idx="1"/>
          </p:nvPr>
        </p:nvSpPr>
        <p:spPr>
          <a:xfrm>
            <a:off x="457200" y="1350963"/>
            <a:ext cx="8229600" cy="4775200"/>
          </a:xfrm>
        </p:spPr>
        <p:txBody>
          <a:bodyPr>
            <a:normAutofit fontScale="92500"/>
          </a:bodyPr>
          <a:lstStyle/>
          <a:p>
            <a:r>
              <a:rPr lang="ru-RU" sz="2100" b="1" i="1" dirty="0" smtClean="0">
                <a:solidFill>
                  <a:srgbClr val="0070C0"/>
                </a:solidFill>
              </a:rPr>
              <a:t>«Индивидуальный маршрут развития одаренного ребенка: основные направления проектирования и сопровождения» </a:t>
            </a:r>
            <a:r>
              <a:rPr lang="ru-RU" sz="2100" b="1" i="1" dirty="0" smtClean="0">
                <a:solidFill>
                  <a:srgbClr val="FF0000"/>
                </a:solidFill>
              </a:rPr>
              <a:t>(40ч); </a:t>
            </a:r>
            <a:endParaRPr lang="ru-RU" sz="2100" b="1" dirty="0" smtClean="0">
              <a:solidFill>
                <a:srgbClr val="FF0000"/>
              </a:solidFill>
            </a:endParaRPr>
          </a:p>
          <a:p>
            <a:r>
              <a:rPr lang="ru-RU" sz="2100" b="1" i="1" dirty="0" smtClean="0">
                <a:solidFill>
                  <a:srgbClr val="0070C0"/>
                </a:solidFill>
              </a:rPr>
              <a:t> «Разработка заданий для работы с одаренными детьми на уроке», </a:t>
            </a:r>
            <a:r>
              <a:rPr lang="ru-RU" sz="2100" b="1" i="1" dirty="0" smtClean="0">
                <a:solidFill>
                  <a:srgbClr val="FF0000"/>
                </a:solidFill>
              </a:rPr>
              <a:t>16ч</a:t>
            </a:r>
            <a:r>
              <a:rPr lang="ru-RU" sz="2100" b="1" i="1" dirty="0" smtClean="0">
                <a:solidFill>
                  <a:srgbClr val="0070C0"/>
                </a:solidFill>
              </a:rPr>
              <a:t>;</a:t>
            </a:r>
            <a:endParaRPr lang="ru-RU" sz="2100" b="1" dirty="0" smtClean="0">
              <a:solidFill>
                <a:srgbClr val="0070C0"/>
              </a:solidFill>
            </a:endParaRPr>
          </a:p>
          <a:p>
            <a:r>
              <a:rPr lang="ru-RU" sz="2100" b="1" i="1" dirty="0" smtClean="0">
                <a:solidFill>
                  <a:srgbClr val="0070C0"/>
                </a:solidFill>
              </a:rPr>
              <a:t>«Подготовка школьников к олимпиадам по математике» </a:t>
            </a:r>
            <a:r>
              <a:rPr lang="ru-RU" sz="2100" b="1" i="1" dirty="0" smtClean="0">
                <a:solidFill>
                  <a:srgbClr val="FF0000"/>
                </a:solidFill>
              </a:rPr>
              <a:t>(32/88ч);</a:t>
            </a:r>
            <a:endParaRPr lang="ru-RU" sz="2100" b="1" dirty="0" smtClean="0">
              <a:solidFill>
                <a:srgbClr val="FF0000"/>
              </a:solidFill>
            </a:endParaRPr>
          </a:p>
          <a:p>
            <a:r>
              <a:rPr lang="ru-RU" sz="2100" b="1" i="1" dirty="0" smtClean="0">
                <a:solidFill>
                  <a:srgbClr val="0070C0"/>
                </a:solidFill>
              </a:rPr>
              <a:t>«Подготовка школьников к олимпиадам по биологии» </a:t>
            </a:r>
            <a:r>
              <a:rPr lang="ru-RU" sz="2100" b="1" i="1" dirty="0" smtClean="0">
                <a:solidFill>
                  <a:srgbClr val="FF0000"/>
                </a:solidFill>
              </a:rPr>
              <a:t>(32/88ч)</a:t>
            </a:r>
            <a:r>
              <a:rPr lang="ru-RU" sz="2100" b="1" i="1" dirty="0" smtClean="0">
                <a:solidFill>
                  <a:srgbClr val="0070C0"/>
                </a:solidFill>
              </a:rPr>
              <a:t>;</a:t>
            </a:r>
            <a:endParaRPr lang="ru-RU" sz="2100" b="1" dirty="0" smtClean="0">
              <a:solidFill>
                <a:srgbClr val="0070C0"/>
              </a:solidFill>
            </a:endParaRPr>
          </a:p>
          <a:p>
            <a:r>
              <a:rPr lang="ru-RU" sz="2100" b="1" i="1" dirty="0" smtClean="0">
                <a:solidFill>
                  <a:srgbClr val="0070C0"/>
                </a:solidFill>
              </a:rPr>
              <a:t>«Подготовка школьников к олимпиадам по литературе» </a:t>
            </a:r>
            <a:r>
              <a:rPr lang="ru-RU" sz="2100" b="1" i="1" dirty="0" smtClean="0">
                <a:solidFill>
                  <a:srgbClr val="FF0000"/>
                </a:solidFill>
              </a:rPr>
              <a:t>(32/88ч)</a:t>
            </a:r>
            <a:r>
              <a:rPr lang="ru-RU" sz="2100" b="1" i="1" dirty="0" smtClean="0">
                <a:solidFill>
                  <a:srgbClr val="0070C0"/>
                </a:solidFill>
              </a:rPr>
              <a:t>;</a:t>
            </a:r>
            <a:endParaRPr lang="ru-RU" sz="2100" b="1" dirty="0" smtClean="0">
              <a:solidFill>
                <a:srgbClr val="0070C0"/>
              </a:solidFill>
            </a:endParaRPr>
          </a:p>
          <a:p>
            <a:r>
              <a:rPr lang="ru-RU" sz="2100" b="1" i="1" dirty="0" smtClean="0">
                <a:solidFill>
                  <a:srgbClr val="0070C0"/>
                </a:solidFill>
              </a:rPr>
              <a:t>«Подготовка школьников к олимпиадам по истории </a:t>
            </a:r>
            <a:r>
              <a:rPr lang="ru-RU" sz="2100" b="1" i="1" dirty="0" smtClean="0">
                <a:solidFill>
                  <a:srgbClr val="FF0000"/>
                </a:solidFill>
              </a:rPr>
              <a:t>(32/88ч)</a:t>
            </a:r>
            <a:r>
              <a:rPr lang="ru-RU" sz="2100" b="1" i="1" dirty="0" smtClean="0">
                <a:solidFill>
                  <a:srgbClr val="0070C0"/>
                </a:solidFill>
              </a:rPr>
              <a:t>;</a:t>
            </a:r>
            <a:endParaRPr lang="ru-RU" sz="2100" b="1" dirty="0" smtClean="0">
              <a:solidFill>
                <a:srgbClr val="0070C0"/>
              </a:solidFill>
            </a:endParaRPr>
          </a:p>
          <a:p>
            <a:r>
              <a:rPr lang="ru-RU" sz="2100" b="1" i="1" dirty="0" smtClean="0">
                <a:solidFill>
                  <a:srgbClr val="0070C0"/>
                </a:solidFill>
              </a:rPr>
              <a:t>«Подготовка школьников к олимпиадам по  обществознанию» </a:t>
            </a:r>
            <a:r>
              <a:rPr lang="ru-RU" sz="2100" b="1" i="1" dirty="0" smtClean="0">
                <a:solidFill>
                  <a:srgbClr val="FF0000"/>
                </a:solidFill>
              </a:rPr>
              <a:t>(32/88ч)</a:t>
            </a:r>
            <a:r>
              <a:rPr lang="ru-RU" sz="2100" b="1" i="1" dirty="0" smtClean="0">
                <a:solidFill>
                  <a:srgbClr val="0070C0"/>
                </a:solidFill>
              </a:rPr>
              <a:t>;</a:t>
            </a:r>
            <a:endParaRPr lang="ru-RU" sz="2100" b="1" dirty="0" smtClean="0">
              <a:solidFill>
                <a:srgbClr val="0070C0"/>
              </a:solidFill>
            </a:endParaRPr>
          </a:p>
          <a:p>
            <a:r>
              <a:rPr lang="ru-RU" sz="2100" b="1" i="1" dirty="0" smtClean="0">
                <a:solidFill>
                  <a:srgbClr val="0070C0"/>
                </a:solidFill>
              </a:rPr>
              <a:t> «Подготовка школьников к олимпиадам по русскому языку» </a:t>
            </a:r>
            <a:r>
              <a:rPr lang="ru-RU" sz="2100" b="1" i="1" dirty="0">
                <a:solidFill>
                  <a:srgbClr val="FF0000"/>
                </a:solidFill>
              </a:rPr>
              <a:t>(72ч</a:t>
            </a:r>
            <a:r>
              <a:rPr lang="ru-RU" sz="2100" b="1" i="1" dirty="0" smtClean="0">
                <a:solidFill>
                  <a:srgbClr val="FF0000"/>
                </a:solidFill>
              </a:rPr>
              <a:t>)</a:t>
            </a:r>
            <a:r>
              <a:rPr lang="ru-RU" sz="2100" b="1" i="1" dirty="0" smtClean="0">
                <a:solidFill>
                  <a:srgbClr val="0070C0"/>
                </a:solidFill>
              </a:rPr>
              <a:t>;</a:t>
            </a:r>
          </a:p>
          <a:p>
            <a:r>
              <a:rPr lang="ru-RU" sz="2100" b="1" i="1" dirty="0" smtClean="0">
                <a:solidFill>
                  <a:srgbClr val="0070C0"/>
                </a:solidFill>
              </a:rPr>
              <a:t>«Организация учебно-исследовательской деятельности учащихся на уроках физики, химии, биологии, географии в условиях реализации ФГОС ООО» (совместно с СФУ) </a:t>
            </a:r>
            <a:r>
              <a:rPr lang="ru-RU" sz="2100" b="1" i="1" dirty="0" smtClean="0">
                <a:solidFill>
                  <a:srgbClr val="FF0000"/>
                </a:solidFill>
              </a:rPr>
              <a:t>(72/108ч); </a:t>
            </a:r>
            <a:endParaRPr lang="ru-RU" sz="2100" b="1" dirty="0" smtClean="0">
              <a:solidFill>
                <a:srgbClr val="FF0000"/>
              </a:solidFill>
            </a:endParaRPr>
          </a:p>
          <a:p>
            <a:endParaRPr lang="ru-RU" sz="2100" b="1" dirty="0" smtClean="0">
              <a:solidFill>
                <a:srgbClr val="0070C0"/>
              </a:solidFill>
            </a:endParaRPr>
          </a:p>
          <a:p>
            <a:pPr>
              <a:buFont typeface="Arial" charset="0"/>
              <a:buNone/>
            </a:pPr>
            <a:endParaRPr lang="ru-RU" dirty="0" smtClean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Система мероприятий </a:t>
            </a:r>
            <a:b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</a:br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по линии культуры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b="1" dirty="0" smtClean="0">
                <a:solidFill>
                  <a:srgbClr val="9999FF"/>
                </a:solidFill>
                <a:cs typeface="Times New Roman" pitchFamily="18" charset="0"/>
              </a:rPr>
              <a:t>Летние профильные смены</a:t>
            </a:r>
          </a:p>
          <a:p>
            <a:r>
              <a:rPr lang="ru-RU" sz="2800" b="1" dirty="0" smtClean="0">
                <a:solidFill>
                  <a:srgbClr val="9999FF"/>
                </a:solidFill>
                <a:cs typeface="Times New Roman" pitchFamily="18" charset="0"/>
              </a:rPr>
              <a:t>Мероприятия для детей и молодежи (конкурсы, выставки и т.п.)</a:t>
            </a:r>
          </a:p>
          <a:p>
            <a:r>
              <a:rPr lang="ru-RU" sz="2800" b="1" dirty="0" smtClean="0">
                <a:solidFill>
                  <a:srgbClr val="9999FF"/>
                </a:solidFill>
                <a:cs typeface="Times New Roman" pitchFamily="18" charset="0"/>
              </a:rPr>
              <a:t>Пленэры</a:t>
            </a:r>
          </a:p>
          <a:p>
            <a:r>
              <a:rPr lang="ru-RU" sz="2800" b="1" dirty="0" smtClean="0">
                <a:solidFill>
                  <a:srgbClr val="9999FF"/>
                </a:solidFill>
                <a:cs typeface="Times New Roman" pitchFamily="18" charset="0"/>
              </a:rPr>
              <a:t>Организация выездов детей за пределы края</a:t>
            </a:r>
          </a:p>
          <a:p>
            <a:r>
              <a:rPr lang="ru-RU" sz="2800" b="1" dirty="0" smtClean="0">
                <a:solidFill>
                  <a:srgbClr val="9999FF"/>
                </a:solidFill>
                <a:cs typeface="Times New Roman" pitchFamily="18" charset="0"/>
              </a:rPr>
              <a:t>Курсы повышения квалификации для педагогов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Система мероприятий </a:t>
            </a:r>
            <a:b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</a:br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по линии спорта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9999FF"/>
                </a:solidFill>
                <a:cs typeface="Times New Roman" pitchFamily="18" charset="0"/>
              </a:rPr>
              <a:t>Мероприятия для детей и молодежи (спортивные соревнования)</a:t>
            </a:r>
          </a:p>
          <a:p>
            <a:r>
              <a:rPr lang="ru-RU" b="1" dirty="0" smtClean="0">
                <a:solidFill>
                  <a:srgbClr val="9999FF"/>
                </a:solidFill>
                <a:cs typeface="Times New Roman" pitchFamily="18" charset="0"/>
              </a:rPr>
              <a:t>Профильные смены</a:t>
            </a:r>
          </a:p>
          <a:p>
            <a:r>
              <a:rPr lang="ru-RU" b="1" dirty="0" smtClean="0">
                <a:solidFill>
                  <a:srgbClr val="9999FF"/>
                </a:solidFill>
                <a:cs typeface="Times New Roman" pitchFamily="18" charset="0"/>
              </a:rPr>
              <a:t>Организация выездов детей за пределы края</a:t>
            </a:r>
          </a:p>
          <a:p>
            <a:r>
              <a:rPr lang="ru-RU" b="1" dirty="0" smtClean="0">
                <a:solidFill>
                  <a:srgbClr val="9999FF"/>
                </a:solidFill>
                <a:cs typeface="Times New Roman" pitchFamily="18" charset="0"/>
              </a:rPr>
              <a:t>Курсы повышения квалификации </a:t>
            </a:r>
            <a:r>
              <a:rPr lang="ru-RU" b="1" dirty="0" smtClean="0">
                <a:solidFill>
                  <a:srgbClr val="9999FF"/>
                </a:solidFill>
                <a:cs typeface="Times New Roman" pitchFamily="18" charset="0"/>
              </a:rPr>
              <a:t>для тренеров</a:t>
            </a:r>
            <a:endParaRPr lang="ru-RU" b="1" dirty="0" smtClean="0">
              <a:solidFill>
                <a:srgbClr val="9999FF"/>
              </a:solidFill>
              <a:cs typeface="Times New Roman" pitchFamily="18" charset="0"/>
            </a:endParaRPr>
          </a:p>
          <a:p>
            <a:endParaRPr lang="ru-RU" b="1" dirty="0" smtClean="0">
              <a:solidFill>
                <a:srgbClr val="9999FF"/>
              </a:solidFill>
              <a:cs typeface="Times New Roman" pitchFamily="18" charset="0"/>
            </a:endParaRPr>
          </a:p>
          <a:p>
            <a:endParaRPr lang="ru-RU" b="1" dirty="0" smtClean="0">
              <a:solidFill>
                <a:srgbClr val="9999FF"/>
              </a:solidFill>
              <a:cs typeface="Times New Roman" pitchFamily="18" charset="0"/>
            </a:endParaRPr>
          </a:p>
          <a:p>
            <a:endParaRPr lang="ru-RU" b="1" dirty="0" smtClean="0">
              <a:solidFill>
                <a:srgbClr val="9999FF"/>
              </a:solidFill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3461</TotalTime>
  <Words>620</Words>
  <Application>Microsoft Office PowerPoint</Application>
  <PresentationFormat>Экран (4:3)</PresentationFormat>
  <Paragraphs>101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Сеть межрайонных  ресурсных центров</vt:lpstr>
      <vt:lpstr>Уровневая модель</vt:lpstr>
      <vt:lpstr>Система мероприятий  по линии образования</vt:lpstr>
      <vt:lpstr>Система мероприятий  по линии образования</vt:lpstr>
      <vt:lpstr>Курсы повышения квалификации для учителей общеобразовательных организаций на 2015 год</vt:lpstr>
      <vt:lpstr>Система мероприятий  по линии культуры</vt:lpstr>
      <vt:lpstr>Система мероприятий  по линии спорта</vt:lpstr>
      <vt:lpstr>Меры поддержки одаренных детей</vt:lpstr>
      <vt:lpstr>Достижения</vt:lpstr>
      <vt:lpstr>Приоритетные направления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Мелькикян Марина Аркадьевна</dc:creator>
  <cp:lastModifiedBy>smobil</cp:lastModifiedBy>
  <cp:revision>484</cp:revision>
  <dcterms:created xsi:type="dcterms:W3CDTF">2011-03-04T05:46:20Z</dcterms:created>
  <dcterms:modified xsi:type="dcterms:W3CDTF">2015-10-14T17:14:00Z</dcterms:modified>
</cp:coreProperties>
</file>